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37"/>
  </p:notesMasterIdLst>
  <p:sldIdLst>
    <p:sldId id="280" r:id="rId2"/>
    <p:sldId id="257" r:id="rId3"/>
    <p:sldId id="260" r:id="rId4"/>
    <p:sldId id="283" r:id="rId5"/>
    <p:sldId id="285" r:id="rId6"/>
    <p:sldId id="282" r:id="rId7"/>
    <p:sldId id="292" r:id="rId8"/>
    <p:sldId id="286" r:id="rId9"/>
    <p:sldId id="293" r:id="rId10"/>
    <p:sldId id="258" r:id="rId11"/>
    <p:sldId id="294" r:id="rId12"/>
    <p:sldId id="259" r:id="rId13"/>
    <p:sldId id="278" r:id="rId14"/>
    <p:sldId id="295" r:id="rId15"/>
    <p:sldId id="279" r:id="rId16"/>
    <p:sldId id="270" r:id="rId17"/>
    <p:sldId id="268" r:id="rId18"/>
    <p:sldId id="296" r:id="rId19"/>
    <p:sldId id="262" r:id="rId20"/>
    <p:sldId id="284" r:id="rId21"/>
    <p:sldId id="263" r:id="rId22"/>
    <p:sldId id="287" r:id="rId23"/>
    <p:sldId id="297" r:id="rId24"/>
    <p:sldId id="288" r:id="rId25"/>
    <p:sldId id="291" r:id="rId26"/>
    <p:sldId id="267" r:id="rId27"/>
    <p:sldId id="289" r:id="rId28"/>
    <p:sldId id="264" r:id="rId29"/>
    <p:sldId id="273" r:id="rId30"/>
    <p:sldId id="299" r:id="rId31"/>
    <p:sldId id="265" r:id="rId32"/>
    <p:sldId id="266" r:id="rId33"/>
    <p:sldId id="274" r:id="rId34"/>
    <p:sldId id="272" r:id="rId35"/>
    <p:sldId id="290" r:id="rId3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800080"/>
    </p:penClr>
  </p:showPr>
  <p:clrMru>
    <a:srgbClr val="FF0000"/>
    <a:srgbClr val="660066"/>
    <a:srgbClr val="CC0066"/>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9DFBE61-6589-4412-BD84-DCD7634E3423}"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616224-929E-427C-A2CE-492759C6A3F1}" type="slidenum">
              <a:rPr lang="fr-FR"/>
              <a:pPr/>
              <a:t>2</a:t>
            </a:fld>
            <a:endParaRPr lang="fr-F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4B8E5B-7A3F-4347-AEE2-40A7594627A7}" type="slidenum">
              <a:rPr lang="fr-FR"/>
              <a:pPr/>
              <a:t>3</a:t>
            </a:fld>
            <a:endParaRPr lang="fr-FR"/>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F54389-5D5F-4BF0-92A4-37EF36EED8BF}" type="slidenum">
              <a:rPr lang="fr-FR"/>
              <a:pPr/>
              <a:t>10</a:t>
            </a:fld>
            <a:endParaRPr lang="fr-F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D5207-3D5E-41E2-9E8C-6EB285D57143}" type="slidenum">
              <a:rPr lang="fr-FR"/>
              <a:pPr/>
              <a:t>12</a:t>
            </a:fld>
            <a:endParaRPr lang="fr-F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E44F5658-CD89-4021-BD4B-70BA8A08961B}"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429F89-020C-4294-9ACF-0F06E554A8DA}" type="slidenum">
              <a:rPr lang="fr-FR" smtClean="0"/>
              <a:pPr/>
              <a:t>‹N°›</a:t>
            </a:fld>
            <a:endParaRPr lang="fr-FR"/>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0A0B95-43EB-444E-BB83-AFE226EDAEC9}" type="slidenum">
              <a:rPr lang="fr-FR" smtClean="0"/>
              <a:pPr/>
              <a:t>‹N°›</a:t>
            </a:fld>
            <a:endParaRPr lang="fr-FR"/>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642A66-1016-4075-8189-149FA58DAEC4}"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11CD467E-813B-413A-A4D3-A6F6B67470C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8AEE07-7F32-4FFE-8655-257BD212FB3C}"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9BF002F-0DA5-472B-8ED2-D6BB904F1394}"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089B7F4-F2E4-4297-B858-BC14A8B541B6}" type="slidenum">
              <a:rPr lang="fr-FR" smtClean="0"/>
              <a:pPr/>
              <a:t>‹N°›</a:t>
            </a:fld>
            <a:endParaRPr lang="fr-FR"/>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65C738-50A4-475A-BD7E-69B0E11FF92D}" type="slidenum">
              <a:rPr lang="fr-FR" smtClean="0"/>
              <a:pPr/>
              <a:t>‹N°›</a:t>
            </a:fld>
            <a:endParaRPr lang="fr-FR"/>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19AB303-1BDD-4664-A5BF-AA26A39118E2}"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A1CC5738-EA17-4FAF-B5BF-00A539E9615B}"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FC45E4F-6CBB-4E87-BE3F-45D0264DE31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ransition spd="med">
    <p:fade/>
  </p:transition>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epinard.free.fr/SDH/PDHSDH.php" TargetMode="External"/><Relationship Id="rId2" Type="http://schemas.openxmlformats.org/officeDocument/2006/relationships/hyperlink" Target="http://fr.wikipedia.org/wiki/Hi%C3%A9rarchie_num%C3%A9rique_synchrone" TargetMode="External"/><Relationship Id="rId1" Type="http://schemas.openxmlformats.org/officeDocument/2006/relationships/slideLayout" Target="../slideLayouts/slideLayout2.xml"/><Relationship Id="rId6" Type="http://schemas.openxmlformats.org/officeDocument/2006/relationships/hyperlink" Target="file:///C:\Users\dell\Desktop\doc%202\Transmission.php.html" TargetMode="External"/><Relationship Id="rId5" Type="http://schemas.openxmlformats.org/officeDocument/2006/relationships/hyperlink" Target="file:///G:\projet%20TRD\doc%202\index.php.html" TargetMode="External"/><Relationship Id="rId4" Type="http://schemas.openxmlformats.org/officeDocument/2006/relationships/hyperlink" Target="http://fr.wikipedia.org/wiki/SDH"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1</a:t>
            </a:fld>
            <a:endParaRPr lang="fr-FR"/>
          </a:p>
        </p:txBody>
      </p:sp>
      <p:pic>
        <p:nvPicPr>
          <p:cNvPr id="5" name="Picture 4" descr="logo"/>
          <p:cNvPicPr>
            <a:picLocks noChangeAspect="1" noChangeArrowheads="1"/>
          </p:cNvPicPr>
          <p:nvPr/>
        </p:nvPicPr>
        <p:blipFill>
          <a:blip r:embed="rId2" cstate="print"/>
          <a:srcRect/>
          <a:stretch>
            <a:fillRect/>
          </a:stretch>
        </p:blipFill>
        <p:spPr bwMode="auto">
          <a:xfrm>
            <a:off x="611560" y="836712"/>
            <a:ext cx="2016225" cy="11799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Espace réservé du contenu 5"/>
          <p:cNvSpPr>
            <a:spLocks noGrp="1"/>
          </p:cNvSpPr>
          <p:nvPr>
            <p:ph sz="quarter" idx="1"/>
          </p:nvPr>
        </p:nvSpPr>
        <p:spPr>
          <a:xfrm>
            <a:off x="5292080" y="3212975"/>
            <a:ext cx="2880320" cy="492443"/>
          </a:xfrm>
          <a:prstGeom prst="rect">
            <a:avLst/>
          </a:prstGeom>
        </p:spPr>
        <p:txBody>
          <a:bodyPr wrap="square">
            <a:spAutoFit/>
          </a:bodyPr>
          <a:lstStyle/>
          <a:p>
            <a:pPr algn="ctr">
              <a:buNone/>
              <a:defRPr/>
            </a:pPr>
            <a:r>
              <a:rPr lang="fr-FR" dirty="0" smtClean="0">
                <a:solidFill>
                  <a:schemeClr val="bg1">
                    <a:lumMod val="50000"/>
                  </a:schemeClr>
                </a:solidFill>
              </a:rPr>
              <a:t> </a:t>
            </a:r>
            <a:endParaRPr lang="fr-FR" dirty="0"/>
          </a:p>
        </p:txBody>
      </p:sp>
      <p:sp>
        <p:nvSpPr>
          <p:cNvPr id="7" name="Titre 1"/>
          <p:cNvSpPr txBox="1">
            <a:spLocks/>
          </p:cNvSpPr>
          <p:nvPr/>
        </p:nvSpPr>
        <p:spPr>
          <a:xfrm>
            <a:off x="1187624" y="1628800"/>
            <a:ext cx="7772400" cy="11430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smtClean="0">
                <a:ln>
                  <a:noFill/>
                </a:ln>
                <a:solidFill>
                  <a:schemeClr val="tx2"/>
                </a:solidFill>
                <a:effectLst/>
                <a:uLnTx/>
                <a:uFillTx/>
                <a:latin typeface="+mj-lt"/>
                <a:ea typeface="+mj-ea"/>
                <a:cs typeface="+mj-cs"/>
              </a:rPr>
              <a:t> </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Titre 1"/>
          <p:cNvSpPr txBox="1">
            <a:spLocks/>
          </p:cNvSpPr>
          <p:nvPr/>
        </p:nvSpPr>
        <p:spPr>
          <a:xfrm>
            <a:off x="1219200" y="579438"/>
            <a:ext cx="7772400" cy="11430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smtClean="0">
                <a:ln>
                  <a:noFill/>
                </a:ln>
                <a:solidFill>
                  <a:schemeClr val="tx2"/>
                </a:solidFill>
                <a:effectLst/>
                <a:uLnTx/>
                <a:uFillTx/>
                <a:latin typeface="+mj-lt"/>
                <a:ea typeface="+mj-ea"/>
                <a:cs typeface="+mj-cs"/>
              </a:rPr>
              <a:t> </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9" name="Titre 1"/>
          <p:cNvSpPr txBox="1">
            <a:spLocks/>
          </p:cNvSpPr>
          <p:nvPr/>
        </p:nvSpPr>
        <p:spPr>
          <a:xfrm>
            <a:off x="1066800" y="427038"/>
            <a:ext cx="7772400" cy="11430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smtClean="0">
                <a:ln>
                  <a:noFill/>
                </a:ln>
                <a:solidFill>
                  <a:schemeClr val="tx2"/>
                </a:solidFill>
                <a:effectLst/>
                <a:uLnTx/>
                <a:uFillTx/>
                <a:latin typeface="+mj-lt"/>
                <a:ea typeface="+mj-ea"/>
                <a:cs typeface="+mj-cs"/>
              </a:rPr>
              <a:t> </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10" name="Sous-titre 2"/>
          <p:cNvSpPr txBox="1">
            <a:spLocks/>
          </p:cNvSpPr>
          <p:nvPr/>
        </p:nvSpPr>
        <p:spPr>
          <a:xfrm>
            <a:off x="4241701" y="692696"/>
            <a:ext cx="4902299" cy="1296144"/>
          </a:xfrm>
          <a:prstGeom prst="rect">
            <a:avLst/>
          </a:prstGeom>
        </p:spPr>
        <p:txBody>
          <a:bodyPr vert="horz">
            <a:normAutofit fontScale="92500" lnSpcReduction="2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tabLst/>
              <a:defRPr/>
            </a:pPr>
            <a:r>
              <a:rPr kumimoji="0" lang="fr-FR" sz="2000" b="0" i="0" u="none" strike="noStrike" kern="1200" cap="none" spc="0" normalizeH="0" baseline="0" noProof="0" dirty="0" smtClean="0">
                <a:ln>
                  <a:noFill/>
                </a:ln>
                <a:solidFill>
                  <a:schemeClr val="bg1">
                    <a:lumMod val="50000"/>
                  </a:schemeClr>
                </a:solidFill>
                <a:effectLst/>
                <a:uLnTx/>
                <a:uFillTx/>
                <a:latin typeface="+mn-lt"/>
                <a:ea typeface="+mn-ea"/>
                <a:cs typeface="+mn-cs"/>
              </a:rPr>
              <a:t>   Université de Tunis El Manar                                       </a:t>
            </a:r>
          </a:p>
          <a:p>
            <a:pPr marL="274320" marR="0" lvl="0" indent="-274320" algn="ctr" defTabSz="914400" rtl="0" eaLnBrk="1" fontAlgn="auto" latinLnBrk="0" hangingPunct="1">
              <a:lnSpc>
                <a:spcPct val="100000"/>
              </a:lnSpc>
              <a:spcBef>
                <a:spcPts val="580"/>
              </a:spcBef>
              <a:spcAft>
                <a:spcPts val="0"/>
              </a:spcAft>
              <a:buClr>
                <a:schemeClr val="accent1"/>
              </a:buClr>
              <a:buSzPct val="85000"/>
              <a:tabLst/>
              <a:defRPr/>
            </a:pPr>
            <a:r>
              <a:rPr kumimoji="0" lang="fr-FR" sz="2000" b="0" i="0" u="none" strike="noStrike" kern="1200" cap="none" spc="0" normalizeH="0" baseline="0" noProof="0" dirty="0" smtClean="0">
                <a:ln>
                  <a:noFill/>
                </a:ln>
                <a:solidFill>
                  <a:schemeClr val="bg1">
                    <a:lumMod val="50000"/>
                  </a:schemeClr>
                </a:solidFill>
                <a:effectLst/>
                <a:uLnTx/>
                <a:uFillTx/>
                <a:latin typeface="+mn-lt"/>
                <a:ea typeface="+mn-ea"/>
                <a:cs typeface="+mn-cs"/>
              </a:rPr>
              <a:t>Faculté des sciences Mathématiques, Physiques et    Naturelles de Tunis                                            </a:t>
            </a:r>
          </a:p>
          <a:p>
            <a:pPr marL="274320" marR="0" lvl="0" indent="-274320" algn="l" defTabSz="914400" rtl="0" eaLnBrk="1" fontAlgn="auto" latinLnBrk="0" hangingPunct="1">
              <a:lnSpc>
                <a:spcPct val="100000"/>
              </a:lnSpc>
              <a:spcBef>
                <a:spcPts val="580"/>
              </a:spcBef>
              <a:spcAft>
                <a:spcPts val="0"/>
              </a:spcAft>
              <a:buClr>
                <a:schemeClr val="accent1"/>
              </a:buClr>
              <a:buSzPct val="85000"/>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Rectangle 10"/>
          <p:cNvSpPr/>
          <p:nvPr/>
        </p:nvSpPr>
        <p:spPr>
          <a:xfrm>
            <a:off x="2339752" y="2564904"/>
            <a:ext cx="4536504" cy="1015663"/>
          </a:xfrm>
          <a:prstGeom prst="rect">
            <a:avLst/>
          </a:prstGeom>
        </p:spPr>
        <p:txBody>
          <a:bodyPr wrap="square">
            <a:spAutoFit/>
          </a:bodyPr>
          <a:lstStyle/>
          <a:p>
            <a:r>
              <a:rPr lang="fr-FR" b="1" dirty="0" smtClean="0">
                <a:solidFill>
                  <a:srgbClr val="FF0000"/>
                </a:solidFill>
              </a:rPr>
              <a:t>       </a:t>
            </a:r>
            <a:r>
              <a:rPr lang="fr-FR" sz="6000" b="1" dirty="0" smtClean="0">
                <a:solidFill>
                  <a:srgbClr val="FF0000"/>
                </a:solidFill>
              </a:rPr>
              <a:t>SDH/PDH </a:t>
            </a:r>
            <a:endParaRPr lang="fr-FR" sz="6000" dirty="0">
              <a:solidFill>
                <a:srgbClr val="FF0000"/>
              </a:solidFill>
            </a:endParaRPr>
          </a:p>
        </p:txBody>
      </p:sp>
      <p:sp>
        <p:nvSpPr>
          <p:cNvPr id="12" name="Rectangle 11"/>
          <p:cNvSpPr/>
          <p:nvPr/>
        </p:nvSpPr>
        <p:spPr>
          <a:xfrm>
            <a:off x="2555776" y="4365104"/>
            <a:ext cx="5112568" cy="1569660"/>
          </a:xfrm>
          <a:prstGeom prst="rect">
            <a:avLst/>
          </a:prstGeom>
        </p:spPr>
        <p:txBody>
          <a:bodyPr wrap="square">
            <a:spAutoFit/>
          </a:bodyPr>
          <a:lstStyle/>
          <a:p>
            <a:pPr algn="ctr"/>
            <a:r>
              <a:rPr lang="fr-FR" sz="3200" dirty="0" smtClean="0">
                <a:solidFill>
                  <a:schemeClr val="accent1">
                    <a:lumMod val="75000"/>
                  </a:schemeClr>
                </a:solidFill>
              </a:rPr>
              <a:t>Réalisé Par:</a:t>
            </a:r>
          </a:p>
          <a:p>
            <a:pPr algn="ctr"/>
            <a:r>
              <a:rPr lang="fr-FR" sz="3200" u="sng" dirty="0" err="1" smtClean="0">
                <a:solidFill>
                  <a:schemeClr val="accent1">
                    <a:lumMod val="75000"/>
                  </a:schemeClr>
                </a:solidFill>
              </a:rPr>
              <a:t>Rabeb</a:t>
            </a:r>
            <a:r>
              <a:rPr lang="fr-FR" sz="3200" u="sng" dirty="0" smtClean="0">
                <a:solidFill>
                  <a:schemeClr val="accent1">
                    <a:lumMod val="75000"/>
                  </a:schemeClr>
                </a:solidFill>
              </a:rPr>
              <a:t> Gharbi</a:t>
            </a:r>
          </a:p>
          <a:p>
            <a:pPr algn="ctr"/>
            <a:r>
              <a:rPr lang="fr-FR" sz="3200" u="sng" dirty="0" smtClean="0">
                <a:solidFill>
                  <a:schemeClr val="accent1">
                    <a:lumMod val="75000"/>
                  </a:schemeClr>
                </a:solidFill>
              </a:rPr>
              <a:t> Mohamed Arbi </a:t>
            </a:r>
            <a:r>
              <a:rPr lang="fr-FR" sz="3200" u="sng" dirty="0" err="1" smtClean="0">
                <a:solidFill>
                  <a:schemeClr val="accent1">
                    <a:lumMod val="75000"/>
                  </a:schemeClr>
                </a:solidFill>
              </a:rPr>
              <a:t>Weslati</a:t>
            </a:r>
            <a:endParaRPr lang="fr-FR" sz="3200" u="sng" dirty="0">
              <a:solidFill>
                <a:schemeClr val="accent1">
                  <a:lumMod val="75000"/>
                </a:schemeClr>
              </a:solidFill>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27584" y="0"/>
            <a:ext cx="7772400" cy="1143000"/>
          </a:xfrm>
        </p:spPr>
        <p:txBody>
          <a:bodyPr>
            <a:normAutofit/>
          </a:bodyPr>
          <a:lstStyle/>
          <a:p>
            <a:r>
              <a:rPr lang="fr-FR" sz="4400" dirty="0" smtClean="0">
                <a:solidFill>
                  <a:srgbClr val="FF0000"/>
                </a:solidFill>
              </a:rPr>
              <a:t>Historique</a:t>
            </a:r>
            <a:endParaRPr lang="fr-FR" sz="4400" dirty="0">
              <a:solidFill>
                <a:srgbClr val="FF0000"/>
              </a:solidFill>
            </a:endParaRPr>
          </a:p>
        </p:txBody>
      </p:sp>
      <p:sp>
        <p:nvSpPr>
          <p:cNvPr id="4" name="Espace réservé du numéro de diapositive 5"/>
          <p:cNvSpPr>
            <a:spLocks noGrp="1"/>
          </p:cNvSpPr>
          <p:nvPr>
            <p:ph type="sldNum" sz="quarter" idx="12"/>
          </p:nvPr>
        </p:nvSpPr>
        <p:spPr/>
        <p:txBody>
          <a:bodyPr>
            <a:normAutofit/>
          </a:bodyPr>
          <a:lstStyle/>
          <a:p>
            <a:fld id="{FAF7E063-D8BF-4BA1-8D08-DFCD6141BC2D}" type="slidenum">
              <a:rPr lang="fr-FR"/>
              <a:pPr/>
              <a:t>10</a:t>
            </a:fld>
            <a:endParaRPr lang="fr-FR"/>
          </a:p>
        </p:txBody>
      </p:sp>
      <p:sp>
        <p:nvSpPr>
          <p:cNvPr id="4099" name="Rectangle 3"/>
          <p:cNvSpPr>
            <a:spLocks noGrp="1" noChangeArrowheads="1"/>
          </p:cNvSpPr>
          <p:nvPr>
            <p:ph sz="quarter" idx="1"/>
          </p:nvPr>
        </p:nvSpPr>
        <p:spPr>
          <a:xfrm>
            <a:off x="611560" y="1268760"/>
            <a:ext cx="8229600" cy="4525963"/>
          </a:xfrm>
        </p:spPr>
        <p:txBody>
          <a:bodyPr>
            <a:normAutofit lnSpcReduction="10000"/>
          </a:bodyPr>
          <a:lstStyle/>
          <a:p>
            <a:pPr>
              <a:lnSpc>
                <a:spcPct val="90000"/>
              </a:lnSpc>
              <a:buNone/>
            </a:pPr>
            <a:r>
              <a:rPr lang="fr-FR" sz="2800" dirty="0" smtClean="0">
                <a:solidFill>
                  <a:schemeClr val="accent1">
                    <a:lumMod val="75000"/>
                  </a:schemeClr>
                </a:solidFill>
                <a:latin typeface="+mn-lt"/>
                <a:ea typeface="+mn-ea"/>
                <a:cs typeface="+mn-cs"/>
              </a:rPr>
              <a:t> </a:t>
            </a:r>
          </a:p>
          <a:p>
            <a:pPr>
              <a:lnSpc>
                <a:spcPct val="90000"/>
              </a:lnSpc>
              <a:buNone/>
            </a:pPr>
            <a:r>
              <a:rPr lang="fr-FR" sz="3200" dirty="0" smtClean="0">
                <a:solidFill>
                  <a:schemeClr val="accent1">
                    <a:lumMod val="75000"/>
                  </a:schemeClr>
                </a:solidFill>
                <a:latin typeface="+mn-lt"/>
                <a:ea typeface="+mn-ea"/>
                <a:cs typeface="+mn-cs"/>
              </a:rPr>
              <a:t>De </a:t>
            </a:r>
            <a:r>
              <a:rPr lang="fr-FR" sz="3200" dirty="0">
                <a:solidFill>
                  <a:schemeClr val="accent1">
                    <a:lumMod val="75000"/>
                  </a:schemeClr>
                </a:solidFill>
                <a:latin typeface="+mn-lt"/>
                <a:ea typeface="+mn-ea"/>
                <a:cs typeface="+mn-cs"/>
              </a:rPr>
              <a:t>la PDH (les années 1970) vers la SDH (les années 1990</a:t>
            </a:r>
            <a:r>
              <a:rPr lang="fr-FR" sz="3200" dirty="0" smtClean="0">
                <a:solidFill>
                  <a:schemeClr val="accent1">
                    <a:lumMod val="75000"/>
                  </a:schemeClr>
                </a:solidFill>
                <a:latin typeface="+mn-lt"/>
                <a:ea typeface="+mn-ea"/>
                <a:cs typeface="+mn-cs"/>
              </a:rPr>
              <a:t>)</a:t>
            </a:r>
            <a:endParaRPr lang="fr-FR" sz="2800" dirty="0" smtClean="0">
              <a:solidFill>
                <a:schemeClr val="accent1">
                  <a:lumMod val="75000"/>
                </a:schemeClr>
              </a:solidFill>
              <a:latin typeface="+mn-lt"/>
              <a:ea typeface="+mn-ea"/>
              <a:cs typeface="+mn-cs"/>
            </a:endParaRPr>
          </a:p>
          <a:p>
            <a:pPr>
              <a:lnSpc>
                <a:spcPct val="90000"/>
              </a:lnSpc>
            </a:pPr>
            <a:r>
              <a:rPr lang="fr-FR" sz="3200" dirty="0" smtClean="0"/>
              <a:t>La </a:t>
            </a:r>
            <a:r>
              <a:rPr lang="fr-FR" sz="3200" dirty="0"/>
              <a:t>PDH est née avec la numérisation des réseaux téléphoniques dans les années 1970. (Première technique de multiplexage numérique (1960/1970</a:t>
            </a:r>
            <a:r>
              <a:rPr lang="fr-FR" sz="3200" dirty="0" smtClean="0"/>
              <a:t>).</a:t>
            </a:r>
          </a:p>
          <a:p>
            <a:pPr>
              <a:lnSpc>
                <a:spcPct val="90000"/>
              </a:lnSpc>
              <a:buNone/>
            </a:pPr>
            <a:endParaRPr lang="fr-FR" sz="3200" dirty="0"/>
          </a:p>
          <a:p>
            <a:pPr>
              <a:lnSpc>
                <a:spcPct val="90000"/>
              </a:lnSpc>
            </a:pPr>
            <a:r>
              <a:rPr lang="fr-FR" sz="3200" dirty="0" smtClean="0"/>
              <a:t>La hiérarchie PDH (Hiérarchie Numérique </a:t>
            </a:r>
            <a:r>
              <a:rPr lang="fr-FR" sz="3200" dirty="0" err="1" smtClean="0"/>
              <a:t>Plésiochrone</a:t>
            </a:r>
            <a:r>
              <a:rPr lang="fr-FR" sz="3200" dirty="0" smtClean="0"/>
              <a:t>) a évolué principalement pour répondre à la demande de la téléphonie (voix).</a:t>
            </a:r>
            <a:endParaRPr lang="fr-FR" sz="3200"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1000"/>
                                        <p:tgtEl>
                                          <p:spTgt spid="409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0" dur="1000"/>
                                        <p:tgtEl>
                                          <p:spTgt spid="4099">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3" dur="1000"/>
                                        <p:tgtEl>
                                          <p:spTgt spid="4099">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4099">
                                            <p:txEl>
                                              <p:pRg st="4" end="4"/>
                                            </p:txEl>
                                          </p:spTgt>
                                        </p:tgtEl>
                                        <p:attrNameLst>
                                          <p:attrName>style.visibility</p:attrName>
                                        </p:attrNameLst>
                                      </p:cBhvr>
                                      <p:to>
                                        <p:strVal val="visible"/>
                                      </p:to>
                                    </p:set>
                                    <p:animEffect transition="in" filter="checkerboard(across)">
                                      <p:cBhvr>
                                        <p:cTn id="16" dur="1000"/>
                                        <p:tgtEl>
                                          <p:spTgt spid="4099">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099">
                                            <p:txEl>
                                              <p:pRg st="0" end="0"/>
                                            </p:txEl>
                                          </p:spTgt>
                                        </p:tgtEl>
                                        <p:attrNameLst>
                                          <p:attrName>style.visibility</p:attrName>
                                        </p:attrNameLst>
                                      </p:cBhvr>
                                      <p:to>
                                        <p:strVal val="visible"/>
                                      </p:to>
                                    </p:set>
                                    <p:animEffect transition="in" filter="box(in)">
                                      <p:cBhvr>
                                        <p:cTn id="19" dur="500"/>
                                        <p:tgtEl>
                                          <p:spTgt spid="4099">
                                            <p:txEl>
                                              <p:pRg st="0" end="0"/>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box(in)">
                                      <p:cBhvr>
                                        <p:cTn id="22" dur="500"/>
                                        <p:tgtEl>
                                          <p:spTgt spid="4099">
                                            <p:txEl>
                                              <p:pRg st="1" end="1"/>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099">
                                            <p:txEl>
                                              <p:pRg st="2" end="2"/>
                                            </p:txEl>
                                          </p:spTgt>
                                        </p:tgtEl>
                                        <p:attrNameLst>
                                          <p:attrName>style.visibility</p:attrName>
                                        </p:attrNameLst>
                                      </p:cBhvr>
                                      <p:to>
                                        <p:strVal val="visible"/>
                                      </p:to>
                                    </p:set>
                                    <p:animEffect transition="in" filter="box(in)">
                                      <p:cBhvr>
                                        <p:cTn id="25" dur="500"/>
                                        <p:tgtEl>
                                          <p:spTgt spid="4099">
                                            <p:txEl>
                                              <p:pRg st="2" end="2"/>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099">
                                            <p:txEl>
                                              <p:pRg st="4" end="4"/>
                                            </p:txEl>
                                          </p:spTgt>
                                        </p:tgtEl>
                                        <p:attrNameLst>
                                          <p:attrName>style.visibility</p:attrName>
                                        </p:attrNameLst>
                                      </p:cBhvr>
                                      <p:to>
                                        <p:strVal val="visible"/>
                                      </p:to>
                                    </p:set>
                                    <p:animEffect transition="in" filter="box(in)">
                                      <p:cBhvr>
                                        <p:cTn id="28" dur="500"/>
                                        <p:tgtEl>
                                          <p:spTgt spid="4099">
                                            <p:txEl>
                                              <p:pRg st="4" end="4"/>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099">
                                            <p:txEl>
                                              <p:pRg st="0" end="0"/>
                                            </p:txEl>
                                          </p:spTgt>
                                        </p:tgtEl>
                                        <p:attrNameLst>
                                          <p:attrName>style.visibility</p:attrName>
                                        </p:attrNameLst>
                                      </p:cBhvr>
                                      <p:to>
                                        <p:strVal val="visible"/>
                                      </p:to>
                                    </p:set>
                                    <p:animEffect transition="in" filter="blinds(horizontal)">
                                      <p:cBhvr>
                                        <p:cTn id="31" dur="500"/>
                                        <p:tgtEl>
                                          <p:spTgt spid="4099">
                                            <p:txEl>
                                              <p:pRg st="0" end="0"/>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099">
                                            <p:txEl>
                                              <p:pRg st="1" end="1"/>
                                            </p:txEl>
                                          </p:spTgt>
                                        </p:tgtEl>
                                        <p:attrNameLst>
                                          <p:attrName>style.visibility</p:attrName>
                                        </p:attrNameLst>
                                      </p:cBhvr>
                                      <p:to>
                                        <p:strVal val="visible"/>
                                      </p:to>
                                    </p:set>
                                    <p:animEffect transition="in" filter="blinds(horizontal)">
                                      <p:cBhvr>
                                        <p:cTn id="34" dur="500"/>
                                        <p:tgtEl>
                                          <p:spTgt spid="4099">
                                            <p:txEl>
                                              <p:pRg st="1" end="1"/>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4099">
                                            <p:txEl>
                                              <p:pRg st="2" end="2"/>
                                            </p:txEl>
                                          </p:spTgt>
                                        </p:tgtEl>
                                        <p:attrNameLst>
                                          <p:attrName>style.visibility</p:attrName>
                                        </p:attrNameLst>
                                      </p:cBhvr>
                                      <p:to>
                                        <p:strVal val="visible"/>
                                      </p:to>
                                    </p:set>
                                    <p:animEffect transition="in" filter="blinds(horizontal)">
                                      <p:cBhvr>
                                        <p:cTn id="37" dur="500"/>
                                        <p:tgtEl>
                                          <p:spTgt spid="4099">
                                            <p:txEl>
                                              <p:pRg st="2" end="2"/>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blinds(horizontal)">
                                      <p:cBhvr>
                                        <p:cTn id="40"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11</a:t>
            </a:fld>
            <a:endParaRPr lang="fr-FR"/>
          </a:p>
        </p:txBody>
      </p:sp>
      <p:sp>
        <p:nvSpPr>
          <p:cNvPr id="4" name="Espace réservé du contenu 3"/>
          <p:cNvSpPr>
            <a:spLocks noGrp="1"/>
          </p:cNvSpPr>
          <p:nvPr>
            <p:ph sz="quarter" idx="1"/>
          </p:nvPr>
        </p:nvSpPr>
        <p:spPr>
          <a:xfrm>
            <a:off x="755576" y="1124744"/>
            <a:ext cx="7772400" cy="4572000"/>
          </a:xfrm>
        </p:spPr>
        <p:txBody>
          <a:bodyPr/>
          <a:lstStyle/>
          <a:p>
            <a:r>
              <a:rPr lang="fr-FR" sz="3200" dirty="0" smtClean="0"/>
              <a:t>La disponibilité de la bande passante a conduit à la prolifération des nouveaux services, autres que la voix, principalement pour les besoins des clients professionnels.</a:t>
            </a:r>
          </a:p>
          <a:p>
            <a:endParaRPr lang="fr-FR" sz="2800" dirty="0" smtClean="0"/>
          </a:p>
          <a:p>
            <a:r>
              <a:rPr lang="fr-FR" sz="2800" dirty="0" smtClean="0"/>
              <a:t>La demande croissante de la part des opérateurs pour de nouveaux services télécoms à large bande a donc été à l'origine des travaux sur les réseaux optiques synchrones dès 1984</a:t>
            </a:r>
            <a:endParaRPr lang="fr-FR" dirty="0"/>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5"/>
          <p:cNvSpPr>
            <a:spLocks noGrp="1"/>
          </p:cNvSpPr>
          <p:nvPr>
            <p:ph type="sldNum" sz="quarter" idx="12"/>
          </p:nvPr>
        </p:nvSpPr>
        <p:spPr/>
        <p:txBody>
          <a:bodyPr>
            <a:normAutofit/>
          </a:bodyPr>
          <a:lstStyle/>
          <a:p>
            <a:fld id="{99102F31-F68F-4B7D-9360-BCDAB86DA6A7}" type="slidenum">
              <a:rPr lang="fr-FR"/>
              <a:pPr/>
              <a:t>12</a:t>
            </a:fld>
            <a:endParaRPr lang="fr-FR"/>
          </a:p>
        </p:txBody>
      </p:sp>
      <p:sp>
        <p:nvSpPr>
          <p:cNvPr id="5123" name="Rectangle 3"/>
          <p:cNvSpPr>
            <a:spLocks noGrp="1" noChangeArrowheads="1"/>
          </p:cNvSpPr>
          <p:nvPr>
            <p:ph sz="quarter" idx="1"/>
          </p:nvPr>
        </p:nvSpPr>
        <p:spPr>
          <a:xfrm>
            <a:off x="179388" y="188913"/>
            <a:ext cx="8964612" cy="6119812"/>
          </a:xfrm>
        </p:spPr>
        <p:txBody>
          <a:bodyPr>
            <a:normAutofit/>
          </a:bodyPr>
          <a:lstStyle/>
          <a:p>
            <a:pPr>
              <a:buNone/>
            </a:pPr>
            <a:endParaRPr lang="fr-FR" sz="2800" dirty="0" smtClean="0"/>
          </a:p>
          <a:p>
            <a:r>
              <a:rPr lang="fr-FR" sz="3000" dirty="0" smtClean="0"/>
              <a:t> </a:t>
            </a:r>
            <a:r>
              <a:rPr lang="fr-FR" sz="3000" dirty="0"/>
              <a:t>Les premiers résultats concernant les réseaux optiques synchrones (SONET) ont été publiés aux Etats-Unis fin 1986, sur l’initiative de BELLCORE (BELL </a:t>
            </a:r>
            <a:r>
              <a:rPr lang="fr-FR" sz="3000" dirty="0" err="1"/>
              <a:t>COmmunication</a:t>
            </a:r>
            <a:r>
              <a:rPr lang="fr-FR" sz="3000" dirty="0"/>
              <a:t> </a:t>
            </a:r>
            <a:r>
              <a:rPr lang="fr-FR" sz="3000" dirty="0" err="1"/>
              <a:t>REsearch</a:t>
            </a:r>
            <a:r>
              <a:rPr lang="fr-FR" sz="3000" dirty="0"/>
              <a:t>). </a:t>
            </a:r>
            <a:endParaRPr lang="fr-FR" sz="3000" dirty="0" smtClean="0"/>
          </a:p>
          <a:p>
            <a:endParaRPr lang="fr-FR" sz="3000" dirty="0" smtClean="0"/>
          </a:p>
          <a:p>
            <a:r>
              <a:rPr lang="fr-FR" sz="3000" dirty="0" smtClean="0"/>
              <a:t>Toute la difficulté de la normalisation a été de trouver un compromis entre les intérêts américains, européens et japonais afin de garantir l'interconnexion des différents réseaux des opérateurs. </a:t>
            </a:r>
            <a:r>
              <a:rPr lang="fr-FR" sz="2800" dirty="0"/>
              <a:t/>
            </a:r>
            <a:br>
              <a:rPr lang="fr-FR" sz="2800" dirty="0"/>
            </a:br>
            <a:endParaRPr lang="fr-FR" sz="2800" dirty="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71400"/>
            <a:ext cx="8229600" cy="1143000"/>
          </a:xfrm>
        </p:spPr>
        <p:txBody>
          <a:bodyPr>
            <a:normAutofit/>
          </a:bodyPr>
          <a:lstStyle/>
          <a:p>
            <a:r>
              <a:rPr lang="fr-FR" sz="3600" b="1" dirty="0" smtClean="0">
                <a:solidFill>
                  <a:srgbClr val="FF0000"/>
                </a:solidFill>
              </a:rPr>
              <a:t>  Caractéristiques de la PDH</a:t>
            </a:r>
            <a:endParaRPr lang="fr-FR" sz="3600" b="1" dirty="0">
              <a:solidFill>
                <a:srgbClr val="FF0000"/>
              </a:solidFill>
            </a:endParaRPr>
          </a:p>
        </p:txBody>
      </p:sp>
      <p:sp>
        <p:nvSpPr>
          <p:cNvPr id="4" name="Espace réservé du numéro de diapositive 3"/>
          <p:cNvSpPr>
            <a:spLocks noGrp="1"/>
          </p:cNvSpPr>
          <p:nvPr>
            <p:ph type="sldNum" sz="quarter" idx="12"/>
          </p:nvPr>
        </p:nvSpPr>
        <p:spPr/>
        <p:txBody>
          <a:bodyPr>
            <a:normAutofit/>
          </a:bodyPr>
          <a:lstStyle/>
          <a:p>
            <a:fld id="{88642A66-1016-4075-8189-149FA58DAEC4}" type="slidenum">
              <a:rPr lang="fr-FR" smtClean="0"/>
              <a:pPr/>
              <a:t>13</a:t>
            </a:fld>
            <a:endParaRPr lang="fr-FR"/>
          </a:p>
        </p:txBody>
      </p:sp>
      <p:sp>
        <p:nvSpPr>
          <p:cNvPr id="3" name="Espace réservé du contenu 2"/>
          <p:cNvSpPr>
            <a:spLocks noGrp="1"/>
          </p:cNvSpPr>
          <p:nvPr>
            <p:ph sz="quarter" idx="1"/>
          </p:nvPr>
        </p:nvSpPr>
        <p:spPr>
          <a:xfrm>
            <a:off x="611560" y="1268760"/>
            <a:ext cx="8064896" cy="4248472"/>
          </a:xfrm>
        </p:spPr>
        <p:txBody>
          <a:bodyPr>
            <a:normAutofit/>
          </a:bodyPr>
          <a:lstStyle/>
          <a:p>
            <a:endParaRPr lang="fr-FR" sz="3100" dirty="0" smtClean="0">
              <a:solidFill>
                <a:schemeClr val="tx1"/>
              </a:solidFill>
              <a:latin typeface="+mn-lt"/>
              <a:ea typeface="+mn-ea"/>
              <a:cs typeface="+mn-cs"/>
            </a:endParaRPr>
          </a:p>
          <a:p>
            <a:r>
              <a:rPr lang="fr-FR" sz="3100" dirty="0" smtClean="0">
                <a:solidFill>
                  <a:schemeClr val="tx1"/>
                </a:solidFill>
                <a:latin typeface="+mn-lt"/>
                <a:ea typeface="+mn-ea"/>
                <a:cs typeface="+mn-cs"/>
              </a:rPr>
              <a:t>La PDH est capable de multiplexer et de transporter des éléments binaires de débit inférieur en les transmettant à des débits supérieurs. Le multiplex élève les débits inférieurs à une valeur supérieure par injonction d'éléments binaires de justification, avec une indication de leur présence dans la trame résultante. </a:t>
            </a:r>
            <a:endParaRPr lang="fr-FR" dirty="0"/>
          </a:p>
        </p:txBody>
      </p:sp>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14</a:t>
            </a:fld>
            <a:endParaRPr lang="fr-FR"/>
          </a:p>
        </p:txBody>
      </p:sp>
      <p:sp>
        <p:nvSpPr>
          <p:cNvPr id="4" name="Espace réservé du contenu 3"/>
          <p:cNvSpPr>
            <a:spLocks noGrp="1"/>
          </p:cNvSpPr>
          <p:nvPr>
            <p:ph sz="quarter" idx="1"/>
          </p:nvPr>
        </p:nvSpPr>
        <p:spPr/>
        <p:txBody>
          <a:bodyPr/>
          <a:lstStyle/>
          <a:p>
            <a:r>
              <a:rPr lang="fr-FR" sz="3200" dirty="0" smtClean="0"/>
              <a:t>Cette technique d'introduction de signaux supplémentaires ne permet pas d'accéder aux composantes originelles sans </a:t>
            </a:r>
            <a:r>
              <a:rPr lang="fr-FR" sz="3200" dirty="0" err="1" smtClean="0"/>
              <a:t>démultiplexer</a:t>
            </a:r>
            <a:r>
              <a:rPr lang="fr-FR" sz="3200" dirty="0" smtClean="0"/>
              <a:t> complètement le format rapide.</a:t>
            </a:r>
          </a:p>
          <a:p>
            <a:endParaRPr lang="fr-FR" sz="3200" dirty="0" smtClean="0"/>
          </a:p>
          <a:p>
            <a:endParaRPr lang="fr-FR"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229600" cy="1143000"/>
          </a:xfrm>
        </p:spPr>
        <p:txBody>
          <a:bodyPr/>
          <a:lstStyle/>
          <a:p>
            <a:r>
              <a:rPr lang="fr-FR" dirty="0" smtClean="0">
                <a:solidFill>
                  <a:srgbClr val="660066"/>
                </a:solidFill>
              </a:rPr>
              <a:t>	</a:t>
            </a:r>
            <a:endParaRPr lang="fr-FR" dirty="0"/>
          </a:p>
        </p:txBody>
      </p:sp>
      <p:sp>
        <p:nvSpPr>
          <p:cNvPr id="4" name="Espace réservé du numéro de diapositive 3"/>
          <p:cNvSpPr>
            <a:spLocks noGrp="1"/>
          </p:cNvSpPr>
          <p:nvPr>
            <p:ph type="sldNum" sz="quarter" idx="12"/>
          </p:nvPr>
        </p:nvSpPr>
        <p:spPr/>
        <p:txBody>
          <a:bodyPr>
            <a:normAutofit/>
          </a:bodyPr>
          <a:lstStyle/>
          <a:p>
            <a:fld id="{88642A66-1016-4075-8189-149FA58DAEC4}" type="slidenum">
              <a:rPr lang="fr-FR" smtClean="0"/>
              <a:pPr/>
              <a:t>15</a:t>
            </a:fld>
            <a:endParaRPr lang="fr-FR"/>
          </a:p>
        </p:txBody>
      </p:sp>
      <p:sp>
        <p:nvSpPr>
          <p:cNvPr id="3" name="Espace réservé du contenu 2"/>
          <p:cNvSpPr>
            <a:spLocks noGrp="1"/>
          </p:cNvSpPr>
          <p:nvPr>
            <p:ph sz="quarter" idx="1"/>
          </p:nvPr>
        </p:nvSpPr>
        <p:spPr>
          <a:xfrm>
            <a:off x="467544" y="836712"/>
            <a:ext cx="8229600" cy="4525963"/>
          </a:xfrm>
        </p:spPr>
        <p:txBody>
          <a:bodyPr>
            <a:normAutofit/>
          </a:bodyPr>
          <a:lstStyle/>
          <a:p>
            <a:pPr>
              <a:buNone/>
            </a:pPr>
            <a:r>
              <a:rPr lang="fr-FR" sz="3600" b="1" dirty="0" smtClean="0">
                <a:solidFill>
                  <a:srgbClr val="FF0000"/>
                </a:solidFill>
                <a:sym typeface="Wingdings" pitchFamily="2" charset="2"/>
              </a:rPr>
              <a:t>      </a:t>
            </a:r>
            <a:r>
              <a:rPr lang="fr-FR" sz="3600" b="1" dirty="0" smtClean="0">
                <a:solidFill>
                  <a:srgbClr val="FF0000"/>
                </a:solidFill>
              </a:rPr>
              <a:t> Limitation de PDH</a:t>
            </a:r>
            <a:endParaRPr lang="fr-FR" sz="3600" dirty="0" smtClean="0">
              <a:solidFill>
                <a:srgbClr val="FF0000"/>
              </a:solidFill>
              <a:latin typeface="+mn-lt"/>
              <a:ea typeface="+mn-ea"/>
              <a:cs typeface="+mn-cs"/>
            </a:endParaRPr>
          </a:p>
          <a:p>
            <a:endParaRPr lang="fr-FR" dirty="0" smtClean="0"/>
          </a:p>
          <a:p>
            <a:r>
              <a:rPr lang="fr-FR" dirty="0" smtClean="0">
                <a:solidFill>
                  <a:schemeClr val="tx1"/>
                </a:solidFill>
                <a:latin typeface="+mn-lt"/>
                <a:ea typeface="+mn-ea"/>
                <a:cs typeface="+mn-cs"/>
              </a:rPr>
              <a:t>L'incapacité d'identifier un canal individuel dans un flot à haut débit, l'absence des moyens efficaces pour la surveillance de la qualité de transmission et la structure de la trame non dimensionnée pour transporter les informations de management du réseau et des équipements sont les limitations principales de PDH - elles peuvent être acceptables en téléphonie, mais pas dans un réseau de services.</a:t>
            </a:r>
            <a:endParaRPr lang="fr-FR" dirty="0" smtClean="0"/>
          </a:p>
          <a:p>
            <a:endParaRPr lang="fr-FR" dirty="0"/>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normAutofit/>
          </a:bodyPr>
          <a:lstStyle/>
          <a:p>
            <a:fld id="{F03D27A9-4BAC-44EE-BDDA-12CE0320BD5E}" type="slidenum">
              <a:rPr lang="fr-FR"/>
              <a:pPr/>
              <a:t>16</a:t>
            </a:fld>
            <a:endParaRPr lang="fr-FR"/>
          </a:p>
        </p:txBody>
      </p:sp>
      <p:sp>
        <p:nvSpPr>
          <p:cNvPr id="22531" name="Rectangle 3"/>
          <p:cNvSpPr>
            <a:spLocks noGrp="1" noChangeArrowheads="1"/>
          </p:cNvSpPr>
          <p:nvPr>
            <p:ph sz="quarter" idx="1"/>
          </p:nvPr>
        </p:nvSpPr>
        <p:spPr/>
        <p:txBody>
          <a:bodyPr/>
          <a:lstStyle/>
          <a:p>
            <a:pPr>
              <a:buNone/>
            </a:pPr>
            <a:r>
              <a:rPr lang="fr-FR" dirty="0" smtClean="0"/>
              <a:t> </a:t>
            </a:r>
            <a:endParaRPr lang="fr-FR" dirty="0"/>
          </a:p>
        </p:txBody>
      </p:sp>
      <p:pic>
        <p:nvPicPr>
          <p:cNvPr id="22533" name="Picture 5" descr="170 equipements"/>
          <p:cNvPicPr>
            <a:picLocks noChangeAspect="1" noChangeArrowheads="1"/>
          </p:cNvPicPr>
          <p:nvPr/>
        </p:nvPicPr>
        <p:blipFill>
          <a:blip r:embed="rId2" cstate="print"/>
          <a:srcRect/>
          <a:stretch>
            <a:fillRect/>
          </a:stretch>
        </p:blipFill>
        <p:spPr bwMode="auto">
          <a:xfrm>
            <a:off x="0" y="332656"/>
            <a:ext cx="9144000" cy="6130925"/>
          </a:xfrm>
          <a:prstGeom prst="rect">
            <a:avLst/>
          </a:prstGeom>
          <a:noFill/>
        </p:spPr>
      </p:pic>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r-FR" dirty="0" smtClean="0">
                <a:solidFill>
                  <a:srgbClr val="660066"/>
                </a:solidFill>
              </a:rPr>
              <a:t> </a:t>
            </a:r>
            <a:endParaRPr lang="fr-FR" dirty="0">
              <a:solidFill>
                <a:srgbClr val="660066"/>
              </a:solidFill>
            </a:endParaRPr>
          </a:p>
        </p:txBody>
      </p:sp>
      <p:sp>
        <p:nvSpPr>
          <p:cNvPr id="4" name="Espace réservé du numéro de diapositive 5"/>
          <p:cNvSpPr>
            <a:spLocks noGrp="1"/>
          </p:cNvSpPr>
          <p:nvPr>
            <p:ph type="sldNum" sz="quarter" idx="12"/>
          </p:nvPr>
        </p:nvSpPr>
        <p:spPr/>
        <p:txBody>
          <a:bodyPr>
            <a:normAutofit/>
          </a:bodyPr>
          <a:lstStyle/>
          <a:p>
            <a:fld id="{888AC663-F638-444B-A84B-566FA5AD91DB}" type="slidenum">
              <a:rPr lang="fr-FR"/>
              <a:pPr/>
              <a:t>17</a:t>
            </a:fld>
            <a:endParaRPr lang="fr-FR"/>
          </a:p>
        </p:txBody>
      </p:sp>
      <p:sp>
        <p:nvSpPr>
          <p:cNvPr id="20483" name="Rectangle 3"/>
          <p:cNvSpPr>
            <a:spLocks noGrp="1" noChangeArrowheads="1"/>
          </p:cNvSpPr>
          <p:nvPr>
            <p:ph sz="quarter" idx="1"/>
          </p:nvPr>
        </p:nvSpPr>
        <p:spPr>
          <a:xfrm>
            <a:off x="827584" y="1268760"/>
            <a:ext cx="7772400" cy="4572000"/>
          </a:xfrm>
        </p:spPr>
        <p:txBody>
          <a:bodyPr>
            <a:normAutofit/>
          </a:bodyPr>
          <a:lstStyle/>
          <a:p>
            <a:pPr>
              <a:lnSpc>
                <a:spcPct val="90000"/>
              </a:lnSpc>
              <a:buNone/>
            </a:pPr>
            <a:r>
              <a:rPr lang="fr-FR" sz="3200" dirty="0" smtClean="0">
                <a:solidFill>
                  <a:schemeClr val="accent1">
                    <a:lumMod val="60000"/>
                    <a:lumOff val="40000"/>
                  </a:schemeClr>
                </a:solidFill>
                <a:sym typeface="Wingdings" pitchFamily="2" charset="2"/>
              </a:rPr>
              <a:t></a:t>
            </a:r>
            <a:r>
              <a:rPr lang="fr-FR" sz="3200" dirty="0" smtClean="0"/>
              <a:t>Manque de visibilité des affluents bas débits.</a:t>
            </a:r>
          </a:p>
          <a:p>
            <a:pPr>
              <a:lnSpc>
                <a:spcPct val="90000"/>
              </a:lnSpc>
              <a:buNone/>
            </a:pPr>
            <a:endParaRPr lang="fr-FR" sz="3200" dirty="0"/>
          </a:p>
          <a:p>
            <a:pPr>
              <a:lnSpc>
                <a:spcPct val="90000"/>
              </a:lnSpc>
              <a:buNone/>
            </a:pPr>
            <a:r>
              <a:rPr lang="fr-FR" sz="3200" dirty="0" smtClean="0">
                <a:solidFill>
                  <a:schemeClr val="accent1">
                    <a:lumMod val="60000"/>
                    <a:lumOff val="40000"/>
                  </a:schemeClr>
                </a:solidFill>
                <a:sym typeface="Wingdings" pitchFamily="2" charset="2"/>
              </a:rPr>
              <a:t></a:t>
            </a:r>
            <a:r>
              <a:rPr lang="fr-FR" sz="3200" dirty="0" smtClean="0"/>
              <a:t>La </a:t>
            </a:r>
            <a:r>
              <a:rPr lang="fr-FR" sz="3200" dirty="0"/>
              <a:t>technique de multiplexage est complexe en raison du </a:t>
            </a:r>
            <a:r>
              <a:rPr lang="fr-FR" sz="3200" dirty="0" err="1"/>
              <a:t>plésiochronisme</a:t>
            </a:r>
            <a:r>
              <a:rPr lang="fr-FR" sz="3200" dirty="0"/>
              <a:t> des </a:t>
            </a:r>
            <a:r>
              <a:rPr lang="fr-FR" sz="3200" dirty="0" smtClean="0"/>
              <a:t>sources.</a:t>
            </a:r>
          </a:p>
          <a:p>
            <a:pPr>
              <a:lnSpc>
                <a:spcPct val="90000"/>
              </a:lnSpc>
              <a:buNone/>
            </a:pPr>
            <a:endParaRPr lang="fr-FR" sz="3200" dirty="0" smtClean="0"/>
          </a:p>
          <a:p>
            <a:pPr>
              <a:lnSpc>
                <a:spcPct val="90000"/>
              </a:lnSpc>
              <a:buNone/>
            </a:pPr>
            <a:r>
              <a:rPr lang="fr-FR" sz="3200" dirty="0" smtClean="0">
                <a:solidFill>
                  <a:schemeClr val="accent1">
                    <a:lumMod val="60000"/>
                    <a:lumOff val="40000"/>
                  </a:schemeClr>
                </a:solidFill>
                <a:sym typeface="Wingdings" pitchFamily="2" charset="2"/>
              </a:rPr>
              <a:t></a:t>
            </a:r>
            <a:r>
              <a:rPr lang="fr-FR" sz="3200" dirty="0" smtClean="0"/>
              <a:t>Les </a:t>
            </a:r>
            <a:r>
              <a:rPr lang="fr-FR" sz="3200" dirty="0"/>
              <a:t>débits proposés sont limités : le multiplexage n'étant pas un simple entrelacement de bits, la technologie des </a:t>
            </a:r>
            <a:r>
              <a:rPr lang="fr-FR" sz="3200" dirty="0" err="1"/>
              <a:t>ASICs</a:t>
            </a:r>
            <a:r>
              <a:rPr lang="fr-FR" sz="3200" dirty="0"/>
              <a:t> ne suit plus</a:t>
            </a:r>
            <a:r>
              <a:rPr lang="fr-FR" sz="3200" dirty="0" smtClean="0"/>
              <a:t>.</a:t>
            </a:r>
            <a:endParaRPr lang="fr-FR" sz="3200" dirty="0"/>
          </a:p>
        </p:txBody>
      </p:sp>
    </p:spTree>
  </p:cSld>
  <p:clrMapOvr>
    <a:masterClrMapping/>
  </p:clrMapOvr>
  <p:transition spd="med">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18</a:t>
            </a:fld>
            <a:endParaRPr lang="fr-FR"/>
          </a:p>
        </p:txBody>
      </p:sp>
      <p:sp>
        <p:nvSpPr>
          <p:cNvPr id="4" name="Espace réservé du contenu 3"/>
          <p:cNvSpPr>
            <a:spLocks noGrp="1"/>
          </p:cNvSpPr>
          <p:nvPr>
            <p:ph sz="quarter" idx="1"/>
          </p:nvPr>
        </p:nvSpPr>
        <p:spPr/>
        <p:txBody>
          <a:bodyPr/>
          <a:lstStyle/>
          <a:p>
            <a:pPr>
              <a:lnSpc>
                <a:spcPct val="90000"/>
              </a:lnSpc>
              <a:buNone/>
            </a:pPr>
            <a:r>
              <a:rPr lang="fr-FR" sz="3200" dirty="0" smtClean="0">
                <a:solidFill>
                  <a:schemeClr val="accent1">
                    <a:lumMod val="60000"/>
                    <a:lumOff val="40000"/>
                  </a:schemeClr>
                </a:solidFill>
                <a:sym typeface="Wingdings" pitchFamily="2" charset="2"/>
              </a:rPr>
              <a:t></a:t>
            </a:r>
            <a:r>
              <a:rPr lang="fr-FR" sz="3200" dirty="0" smtClean="0"/>
              <a:t>La trame PDH ne contient pas d’octets réservés à l'exploitation. Sauf le CRC.</a:t>
            </a:r>
          </a:p>
          <a:p>
            <a:pPr>
              <a:lnSpc>
                <a:spcPct val="90000"/>
              </a:lnSpc>
              <a:buNone/>
            </a:pPr>
            <a:endParaRPr lang="fr-FR" sz="3200" dirty="0" smtClean="0"/>
          </a:p>
          <a:p>
            <a:pPr>
              <a:lnSpc>
                <a:spcPct val="90000"/>
              </a:lnSpc>
              <a:buNone/>
            </a:pPr>
            <a:r>
              <a:rPr lang="fr-FR" sz="3200" dirty="0" smtClean="0">
                <a:solidFill>
                  <a:schemeClr val="accent1">
                    <a:lumMod val="60000"/>
                    <a:lumOff val="40000"/>
                  </a:schemeClr>
                </a:solidFill>
                <a:sym typeface="Wingdings" pitchFamily="2" charset="2"/>
              </a:rPr>
              <a:t></a:t>
            </a:r>
            <a:r>
              <a:rPr lang="fr-FR" sz="3200" dirty="0" smtClean="0"/>
              <a:t>Pas de gestion standardisée.</a:t>
            </a:r>
          </a:p>
          <a:p>
            <a:pPr>
              <a:lnSpc>
                <a:spcPct val="90000"/>
              </a:lnSpc>
              <a:buNone/>
            </a:pPr>
            <a:endParaRPr lang="fr-FR" sz="3200" dirty="0" smtClean="0"/>
          </a:p>
          <a:p>
            <a:pPr>
              <a:lnSpc>
                <a:spcPct val="90000"/>
              </a:lnSpc>
              <a:buNone/>
            </a:pPr>
            <a:r>
              <a:rPr lang="fr-FR" sz="3200" dirty="0" smtClean="0">
                <a:solidFill>
                  <a:schemeClr val="accent1">
                    <a:lumMod val="60000"/>
                    <a:lumOff val="40000"/>
                  </a:schemeClr>
                </a:solidFill>
                <a:sym typeface="Wingdings" pitchFamily="2" charset="2"/>
              </a:rPr>
              <a:t></a:t>
            </a:r>
            <a:r>
              <a:rPr lang="fr-FR" sz="3200" dirty="0" smtClean="0"/>
              <a:t>Pas d'interopérabilité à hauts débits entre les continents puisque les débits sont différents.</a:t>
            </a:r>
          </a:p>
          <a:p>
            <a:endParaRPr lang="fr-FR" dirty="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fr-FR" sz="4400" dirty="0">
                <a:solidFill>
                  <a:srgbClr val="FF0000"/>
                </a:solidFill>
              </a:rPr>
              <a:t>Nécessité de SDH</a:t>
            </a:r>
          </a:p>
        </p:txBody>
      </p:sp>
      <p:sp>
        <p:nvSpPr>
          <p:cNvPr id="4" name="Espace réservé du numéro de diapositive 5"/>
          <p:cNvSpPr>
            <a:spLocks noGrp="1"/>
          </p:cNvSpPr>
          <p:nvPr>
            <p:ph type="sldNum" sz="quarter" idx="12"/>
          </p:nvPr>
        </p:nvSpPr>
        <p:spPr/>
        <p:txBody>
          <a:bodyPr/>
          <a:lstStyle/>
          <a:p>
            <a:fld id="{9F6E46D6-3028-4C1A-8A1F-6C0BDD4473D6}" type="slidenum">
              <a:rPr lang="fr-FR"/>
              <a:pPr/>
              <a:t>19</a:t>
            </a:fld>
            <a:endParaRPr lang="fr-FR"/>
          </a:p>
        </p:txBody>
      </p:sp>
      <p:sp>
        <p:nvSpPr>
          <p:cNvPr id="13315" name="Rectangle 3"/>
          <p:cNvSpPr>
            <a:spLocks noGrp="1" noChangeArrowheads="1"/>
          </p:cNvSpPr>
          <p:nvPr>
            <p:ph sz="quarter" idx="1"/>
          </p:nvPr>
        </p:nvSpPr>
        <p:spPr>
          <a:xfrm>
            <a:off x="468313" y="1412875"/>
            <a:ext cx="8229600" cy="4929188"/>
          </a:xfrm>
        </p:spPr>
        <p:txBody>
          <a:bodyPr>
            <a:normAutofit/>
          </a:bodyPr>
          <a:lstStyle/>
          <a:p>
            <a:pPr>
              <a:lnSpc>
                <a:spcPct val="90000"/>
              </a:lnSpc>
            </a:pPr>
            <a:r>
              <a:rPr lang="fr-FR" sz="2800" dirty="0"/>
              <a:t>Nécessité d'avoir une technique simple de multiplexage temporel (en synchronisant l'ensemble du réseau) permettant des débits plus élevés</a:t>
            </a:r>
          </a:p>
          <a:p>
            <a:pPr>
              <a:lnSpc>
                <a:spcPct val="90000"/>
              </a:lnSpc>
              <a:buFontTx/>
              <a:buNone/>
            </a:pPr>
            <a:endParaRPr lang="fr-FR" sz="2800" dirty="0"/>
          </a:p>
          <a:p>
            <a:pPr>
              <a:lnSpc>
                <a:spcPct val="90000"/>
              </a:lnSpc>
              <a:buFontTx/>
              <a:buNone/>
            </a:pPr>
            <a:r>
              <a:rPr lang="fr-FR" sz="2800" dirty="0">
                <a:solidFill>
                  <a:srgbClr val="FF0000"/>
                </a:solidFill>
              </a:rPr>
              <a:t>•</a:t>
            </a:r>
            <a:r>
              <a:rPr lang="fr-FR" sz="2800" dirty="0"/>
              <a:t>   Besoin d'avoir un réseau flexible pour répondre rapidement aux nouveaux besoins du marché</a:t>
            </a:r>
          </a:p>
          <a:p>
            <a:pPr>
              <a:lnSpc>
                <a:spcPct val="90000"/>
              </a:lnSpc>
            </a:pPr>
            <a:endParaRPr lang="fr-FR" sz="2800" dirty="0"/>
          </a:p>
          <a:p>
            <a:pPr>
              <a:lnSpc>
                <a:spcPct val="90000"/>
              </a:lnSpc>
            </a:pPr>
            <a:r>
              <a:rPr lang="fr-FR" sz="2800" dirty="0"/>
              <a:t>Possibilité de gérer un parc d'équipements à distance et offrir aux clients une qualité de service quantifiable </a:t>
            </a:r>
          </a:p>
          <a:p>
            <a:pPr>
              <a:lnSpc>
                <a:spcPct val="90000"/>
              </a:lnSpc>
              <a:buFontTx/>
              <a:buNone/>
            </a:pPr>
            <a:endParaRPr lang="fr-FR" sz="2800" dirty="0"/>
          </a:p>
        </p:txBody>
      </p:sp>
    </p:spTree>
  </p:cSld>
  <p:clrMapOvr>
    <a:masterClrMapping/>
  </p:clrMapOvr>
  <p:transition spd="med" advTm="20000">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r>
              <a:rPr lang="fr-FR" sz="4400" b="1" dirty="0">
                <a:solidFill>
                  <a:srgbClr val="FF0000"/>
                </a:solidFill>
              </a:rPr>
              <a:t>Plan du Travail</a:t>
            </a:r>
          </a:p>
        </p:txBody>
      </p:sp>
      <p:sp>
        <p:nvSpPr>
          <p:cNvPr id="4" name="Espace réservé du numéro de diapositive 5"/>
          <p:cNvSpPr>
            <a:spLocks noGrp="1"/>
          </p:cNvSpPr>
          <p:nvPr>
            <p:ph type="sldNum" sz="quarter" idx="12"/>
          </p:nvPr>
        </p:nvSpPr>
        <p:spPr/>
        <p:txBody>
          <a:bodyPr>
            <a:normAutofit/>
          </a:bodyPr>
          <a:lstStyle/>
          <a:p>
            <a:fld id="{3E44E969-9E79-4B79-B30D-930A126A9288}" type="slidenum">
              <a:rPr lang="fr-FR"/>
              <a:pPr/>
              <a:t>2</a:t>
            </a:fld>
            <a:endParaRPr lang="fr-FR"/>
          </a:p>
        </p:txBody>
      </p:sp>
      <p:sp>
        <p:nvSpPr>
          <p:cNvPr id="3075" name="Rectangle 3"/>
          <p:cNvSpPr>
            <a:spLocks noGrp="1" noChangeArrowheads="1"/>
          </p:cNvSpPr>
          <p:nvPr>
            <p:ph sz="quarter" idx="1"/>
          </p:nvPr>
        </p:nvSpPr>
        <p:spPr>
          <a:xfrm>
            <a:off x="323850" y="2332038"/>
            <a:ext cx="8229600" cy="4525962"/>
          </a:xfrm>
        </p:spPr>
        <p:txBody>
          <a:bodyPr/>
          <a:lstStyle/>
          <a:p>
            <a:pPr>
              <a:buFont typeface="Wingdings" pitchFamily="2" charset="2"/>
              <a:buChar char="ü"/>
            </a:pPr>
            <a:r>
              <a:rPr lang="fr-FR" b="1" dirty="0"/>
              <a:t>Introduction </a:t>
            </a:r>
            <a:r>
              <a:rPr lang="fr-FR" b="1" dirty="0" smtClean="0"/>
              <a:t>SDH-PDH et Définitions</a:t>
            </a:r>
            <a:endParaRPr lang="fr-FR" b="1" dirty="0"/>
          </a:p>
          <a:p>
            <a:pPr>
              <a:buFont typeface="Wingdings" pitchFamily="2" charset="2"/>
              <a:buChar char="ü"/>
            </a:pPr>
            <a:r>
              <a:rPr lang="fr-FR" b="1" dirty="0"/>
              <a:t>Historique</a:t>
            </a:r>
          </a:p>
          <a:p>
            <a:pPr>
              <a:buFont typeface="Wingdings" pitchFamily="2" charset="2"/>
              <a:buChar char="ü"/>
            </a:pPr>
            <a:r>
              <a:rPr lang="fr-FR" b="1" dirty="0"/>
              <a:t>PDH définition et limitation</a:t>
            </a:r>
          </a:p>
          <a:p>
            <a:pPr>
              <a:buFont typeface="Wingdings" pitchFamily="2" charset="2"/>
              <a:buChar char="ü"/>
            </a:pPr>
            <a:r>
              <a:rPr lang="fr-FR" b="1" dirty="0"/>
              <a:t>Nécessité de la SDH</a:t>
            </a:r>
          </a:p>
          <a:p>
            <a:pPr>
              <a:buFont typeface="Wingdings" pitchFamily="2" charset="2"/>
              <a:buChar char="ü"/>
            </a:pPr>
            <a:r>
              <a:rPr lang="fr-FR" b="1" dirty="0" smtClean="0"/>
              <a:t>Caractéristiques de </a:t>
            </a:r>
            <a:r>
              <a:rPr lang="fr-FR" b="1" dirty="0"/>
              <a:t>SDH</a:t>
            </a:r>
          </a:p>
          <a:p>
            <a:pPr>
              <a:buFont typeface="Wingdings" pitchFamily="2" charset="2"/>
              <a:buChar char="ü"/>
            </a:pPr>
            <a:r>
              <a:rPr lang="fr-FR" b="1" dirty="0"/>
              <a:t>Conclusion</a:t>
            </a:r>
          </a:p>
          <a:p>
            <a:pPr>
              <a:buFont typeface="Wingdings" pitchFamily="2" charset="2"/>
              <a:buChar char="ü"/>
            </a:pPr>
            <a:endParaRPr lang="fr-FR" b="1" dirty="0"/>
          </a:p>
        </p:txBody>
      </p:sp>
    </p:spTree>
  </p:cSld>
  <p:clrMapOvr>
    <a:masterClrMapping/>
  </p:clrMapOvr>
  <p:transition spd="med" advTm="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checkerboard(across)">
                                      <p:cBhvr>
                                        <p:cTn id="7" dur="500"/>
                                        <p:tgtEl>
                                          <p:spTgt spid="3075">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Effect transition="in" filter="fade">
                                      <p:cBhvr>
                                        <p:cTn id="11" dur="1000"/>
                                        <p:tgtEl>
                                          <p:spTgt spid="3075">
                                            <p:txEl>
                                              <p:pRg st="1" end="1"/>
                                            </p:txEl>
                                          </p:spTgt>
                                        </p:tgtEl>
                                      </p:cBhvr>
                                    </p:animEffect>
                                    <p:anim calcmode="lin" valueType="num">
                                      <p:cBhvr>
                                        <p:cTn id="12"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anim calcmode="lin" valueType="num">
                                      <p:cBhvr>
                                        <p:cTn id="18"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animEffect transition="in" filter="fade">
                                      <p:cBhvr>
                                        <p:cTn id="23" dur="1000"/>
                                        <p:tgtEl>
                                          <p:spTgt spid="3075">
                                            <p:txEl>
                                              <p:pRg st="3" end="3"/>
                                            </p:txEl>
                                          </p:spTgt>
                                        </p:tgtEl>
                                      </p:cBhvr>
                                    </p:animEffect>
                                    <p:anim calcmode="lin" valueType="num">
                                      <p:cBhvr>
                                        <p:cTn id="24"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075">
                                            <p:txEl>
                                              <p:pRg st="4" end="4"/>
                                            </p:txEl>
                                          </p:spTgt>
                                        </p:tgtEl>
                                        <p:attrNameLst>
                                          <p:attrName>style.visibility</p:attrName>
                                        </p:attrNameLst>
                                      </p:cBhvr>
                                      <p:to>
                                        <p:strVal val="visible"/>
                                      </p:to>
                                    </p:set>
                                    <p:animEffect transition="in" filter="fade">
                                      <p:cBhvr>
                                        <p:cTn id="29" dur="1000"/>
                                        <p:tgtEl>
                                          <p:spTgt spid="3075">
                                            <p:txEl>
                                              <p:pRg st="4" end="4"/>
                                            </p:txEl>
                                          </p:spTgt>
                                        </p:tgtEl>
                                      </p:cBhvr>
                                    </p:animEffect>
                                    <p:anim calcmode="lin" valueType="num">
                                      <p:cBhvr>
                                        <p:cTn id="30"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8" presetClass="entr" presetSubtype="16" fill="hold" grpId="0" nodeType="afterEffect">
                                  <p:stCondLst>
                                    <p:cond delay="0"/>
                                  </p:stCondLst>
                                  <p:childTnLst>
                                    <p:set>
                                      <p:cBhvr>
                                        <p:cTn id="34" dur="1" fill="hold">
                                          <p:stCondLst>
                                            <p:cond delay="0"/>
                                          </p:stCondLst>
                                        </p:cTn>
                                        <p:tgtEl>
                                          <p:spTgt spid="3075">
                                            <p:txEl>
                                              <p:pRg st="5" end="5"/>
                                            </p:txEl>
                                          </p:spTgt>
                                        </p:tgtEl>
                                        <p:attrNameLst>
                                          <p:attrName>style.visibility</p:attrName>
                                        </p:attrNameLst>
                                      </p:cBhvr>
                                      <p:to>
                                        <p:strVal val="visible"/>
                                      </p:to>
                                    </p:set>
                                    <p:animEffect transition="in" filter="diamond(in)">
                                      <p:cBhvr>
                                        <p:cTn id="35" dur="2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20</a:t>
            </a:fld>
            <a:endParaRPr lang="fr-FR"/>
          </a:p>
        </p:txBody>
      </p:sp>
      <p:sp>
        <p:nvSpPr>
          <p:cNvPr id="4" name="Espace réservé du contenu 3"/>
          <p:cNvSpPr>
            <a:spLocks noGrp="1"/>
          </p:cNvSpPr>
          <p:nvPr>
            <p:ph sz="quarter" idx="1"/>
          </p:nvPr>
        </p:nvSpPr>
        <p:spPr/>
        <p:txBody>
          <a:bodyPr/>
          <a:lstStyle/>
          <a:p>
            <a:pPr>
              <a:buNone/>
            </a:pPr>
            <a:r>
              <a:rPr lang="fr-FR" dirty="0" smtClean="0"/>
              <a:t> </a:t>
            </a:r>
            <a:endParaRPr lang="fr-FR" dirty="0"/>
          </a:p>
        </p:txBody>
      </p:sp>
      <p:pic>
        <p:nvPicPr>
          <p:cNvPr id="46082" name="Picture 2" descr="C:\Users\dell\Desktop\doc 2\PDHSDH.php_files\600MbitSDH.gif"/>
          <p:cNvPicPr>
            <a:picLocks noChangeAspect="1" noChangeArrowheads="1"/>
          </p:cNvPicPr>
          <p:nvPr/>
        </p:nvPicPr>
        <p:blipFill>
          <a:blip r:embed="rId2" cstate="print"/>
          <a:srcRect/>
          <a:stretch>
            <a:fillRect/>
          </a:stretch>
        </p:blipFill>
        <p:spPr bwMode="auto">
          <a:xfrm>
            <a:off x="827584" y="1484784"/>
            <a:ext cx="7583041" cy="3168352"/>
          </a:xfrm>
          <a:prstGeom prst="rect">
            <a:avLst/>
          </a:prstGeom>
          <a:noFill/>
        </p:spPr>
      </p:pic>
      <p:sp>
        <p:nvSpPr>
          <p:cNvPr id="6" name="Rectangle 5"/>
          <p:cNvSpPr/>
          <p:nvPr/>
        </p:nvSpPr>
        <p:spPr>
          <a:xfrm>
            <a:off x="395536" y="4941168"/>
            <a:ext cx="7344816" cy="954107"/>
          </a:xfrm>
          <a:prstGeom prst="rect">
            <a:avLst/>
          </a:prstGeom>
        </p:spPr>
        <p:txBody>
          <a:bodyPr wrap="square">
            <a:spAutoFit/>
          </a:bodyPr>
          <a:lstStyle/>
          <a:p>
            <a:pPr algn="ctr">
              <a:buNone/>
            </a:pPr>
            <a:r>
              <a:rPr lang="fr-FR" sz="2800" dirty="0" smtClean="0"/>
              <a:t>        </a:t>
            </a:r>
            <a:r>
              <a:rPr lang="fr-FR" sz="2800" dirty="0" smtClean="0">
                <a:sym typeface="Wingdings" pitchFamily="2" charset="2"/>
              </a:rPr>
              <a:t></a:t>
            </a:r>
            <a:r>
              <a:rPr lang="fr-FR" sz="2800" dirty="0" smtClean="0"/>
              <a:t>on voie la différence entre La SDH et La PDH </a:t>
            </a:r>
            <a:endParaRPr lang="fr-FR" sz="2800" dirty="0"/>
          </a:p>
        </p:txBody>
      </p:sp>
      <p:sp>
        <p:nvSpPr>
          <p:cNvPr id="7" name="Rectangle 6"/>
          <p:cNvSpPr/>
          <p:nvPr/>
        </p:nvSpPr>
        <p:spPr>
          <a:xfrm>
            <a:off x="3203848" y="764704"/>
            <a:ext cx="2821606" cy="523220"/>
          </a:xfrm>
          <a:prstGeom prst="rect">
            <a:avLst/>
          </a:prstGeom>
        </p:spPr>
        <p:txBody>
          <a:bodyPr wrap="none">
            <a:spAutoFit/>
          </a:bodyPr>
          <a:lstStyle/>
          <a:p>
            <a:r>
              <a:rPr lang="fr-FR" sz="2800" b="1" u="sng" dirty="0" smtClean="0">
                <a:solidFill>
                  <a:schemeClr val="bg2">
                    <a:lumMod val="25000"/>
                  </a:schemeClr>
                </a:solidFill>
              </a:rPr>
              <a:t>La couche SDH</a:t>
            </a:r>
            <a:endParaRPr lang="fr-FR" sz="2800" u="sng" dirty="0">
              <a:solidFill>
                <a:schemeClr val="bg2">
                  <a:lumMod val="25000"/>
                </a:schemeClr>
              </a:solidFill>
            </a:endParaRPr>
          </a:p>
        </p:txBody>
      </p:sp>
    </p:spTree>
  </p:cSld>
  <p:clrMapOvr>
    <a:masterClrMapping/>
  </p:clrMapOvr>
  <p:transition spd="med">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7584" y="404664"/>
            <a:ext cx="7772400" cy="1143000"/>
          </a:xfrm>
        </p:spPr>
        <p:txBody>
          <a:bodyPr>
            <a:normAutofit fontScale="90000"/>
          </a:bodyPr>
          <a:lstStyle/>
          <a:p>
            <a:r>
              <a:rPr lang="fr-FR" dirty="0">
                <a:solidFill>
                  <a:srgbClr val="660066"/>
                </a:solidFill>
              </a:rPr>
              <a:t/>
            </a:r>
            <a:br>
              <a:rPr lang="fr-FR" dirty="0">
                <a:solidFill>
                  <a:srgbClr val="660066"/>
                </a:solidFill>
              </a:rPr>
            </a:br>
            <a:r>
              <a:rPr lang="fr-FR" dirty="0" smtClean="0">
                <a:solidFill>
                  <a:srgbClr val="660066"/>
                </a:solidFill>
              </a:rPr>
              <a:t/>
            </a:r>
            <a:br>
              <a:rPr lang="fr-FR" dirty="0" smtClean="0">
                <a:solidFill>
                  <a:srgbClr val="660066"/>
                </a:solidFill>
              </a:rPr>
            </a:br>
            <a:r>
              <a:rPr lang="fr-FR" dirty="0" smtClean="0">
                <a:solidFill>
                  <a:srgbClr val="660066"/>
                </a:solidFill>
              </a:rPr>
              <a:t/>
            </a:r>
            <a:br>
              <a:rPr lang="fr-FR" dirty="0" smtClean="0">
                <a:solidFill>
                  <a:srgbClr val="660066"/>
                </a:solidFill>
              </a:rPr>
            </a:br>
            <a:r>
              <a:rPr lang="fr-FR" dirty="0" smtClean="0">
                <a:solidFill>
                  <a:srgbClr val="660066"/>
                </a:solidFill>
              </a:rPr>
              <a:t/>
            </a:r>
            <a:br>
              <a:rPr lang="fr-FR" dirty="0" smtClean="0">
                <a:solidFill>
                  <a:srgbClr val="660066"/>
                </a:solidFill>
              </a:rPr>
            </a:br>
            <a:r>
              <a:rPr lang="fr-FR" b="1" dirty="0" smtClean="0">
                <a:solidFill>
                  <a:srgbClr val="FF0000"/>
                </a:solidFill>
              </a:rPr>
              <a:t>Les principaux avantages de la SDH</a:t>
            </a:r>
            <a:r>
              <a:rPr lang="fr-FR" dirty="0" smtClean="0"/>
              <a:t/>
            </a:r>
            <a:br>
              <a:rPr lang="fr-FR" dirty="0" smtClean="0"/>
            </a:br>
            <a:endParaRPr lang="fr-FR" dirty="0">
              <a:solidFill>
                <a:srgbClr val="660066"/>
              </a:solidFill>
            </a:endParaRPr>
          </a:p>
        </p:txBody>
      </p:sp>
      <p:sp>
        <p:nvSpPr>
          <p:cNvPr id="4" name="Espace réservé du numéro de diapositive 5"/>
          <p:cNvSpPr>
            <a:spLocks noGrp="1"/>
          </p:cNvSpPr>
          <p:nvPr>
            <p:ph type="sldNum" sz="quarter" idx="12"/>
          </p:nvPr>
        </p:nvSpPr>
        <p:spPr/>
        <p:txBody>
          <a:bodyPr/>
          <a:lstStyle/>
          <a:p>
            <a:fld id="{FA517C82-FE92-47E9-9725-87084463DD19}" type="slidenum">
              <a:rPr lang="fr-FR"/>
              <a:pPr/>
              <a:t>21</a:t>
            </a:fld>
            <a:endParaRPr lang="fr-FR"/>
          </a:p>
        </p:txBody>
      </p:sp>
      <p:sp>
        <p:nvSpPr>
          <p:cNvPr id="14339" name="Rectangle 3"/>
          <p:cNvSpPr>
            <a:spLocks noGrp="1" noChangeArrowheads="1"/>
          </p:cNvSpPr>
          <p:nvPr>
            <p:ph sz="quarter" idx="1"/>
          </p:nvPr>
        </p:nvSpPr>
        <p:spPr>
          <a:xfrm>
            <a:off x="539552" y="1268760"/>
            <a:ext cx="8229600" cy="4857750"/>
          </a:xfrm>
        </p:spPr>
        <p:txBody>
          <a:bodyPr>
            <a:normAutofit/>
          </a:bodyPr>
          <a:lstStyle/>
          <a:p>
            <a:pPr>
              <a:lnSpc>
                <a:spcPct val="80000"/>
              </a:lnSpc>
              <a:buNone/>
            </a:pPr>
            <a:endParaRPr lang="fr-FR" sz="2800" b="1" u="sng" dirty="0" smtClean="0"/>
          </a:p>
          <a:p>
            <a:pPr>
              <a:lnSpc>
                <a:spcPct val="80000"/>
              </a:lnSpc>
              <a:buNone/>
            </a:pPr>
            <a:r>
              <a:rPr lang="fr-FR" sz="2800" b="1" u="sng" dirty="0" smtClean="0"/>
              <a:t>Simplification du réseau :</a:t>
            </a:r>
            <a:r>
              <a:rPr lang="fr-FR" sz="2800" dirty="0" smtClean="0"/>
              <a:t> La simplification des techniques de multiplexage / démultiplexage permet l'utilisation d'un nombre illimité d'équipements.</a:t>
            </a:r>
          </a:p>
          <a:p>
            <a:pPr>
              <a:lnSpc>
                <a:spcPct val="80000"/>
              </a:lnSpc>
              <a:buNone/>
            </a:pPr>
            <a:endParaRPr lang="fr-FR" sz="2800" dirty="0" smtClean="0"/>
          </a:p>
          <a:p>
            <a:pPr>
              <a:lnSpc>
                <a:spcPct val="80000"/>
              </a:lnSpc>
              <a:buNone/>
            </a:pPr>
            <a:endParaRPr lang="fr-FR" sz="2800" dirty="0" smtClean="0"/>
          </a:p>
          <a:p>
            <a:pPr>
              <a:lnSpc>
                <a:spcPct val="80000"/>
              </a:lnSpc>
              <a:buNone/>
            </a:pPr>
            <a:r>
              <a:rPr lang="fr-FR" sz="2800" b="1" u="sng" dirty="0" smtClean="0"/>
              <a:t>Haute flexibilité</a:t>
            </a:r>
            <a:r>
              <a:rPr lang="fr-FR" sz="2800" dirty="0" smtClean="0"/>
              <a:t> :Possibilité d'accéder aux affluents bas débits sans besoin de décomposer tout le signal haut débit.</a:t>
            </a:r>
          </a:p>
        </p:txBody>
      </p:sp>
      <p:sp>
        <p:nvSpPr>
          <p:cNvPr id="5" name="Rectangle 4"/>
          <p:cNvSpPr/>
          <p:nvPr/>
        </p:nvSpPr>
        <p:spPr>
          <a:xfrm>
            <a:off x="1043608" y="4509120"/>
            <a:ext cx="5598368" cy="1569660"/>
          </a:xfrm>
          <a:prstGeom prst="rect">
            <a:avLst/>
          </a:prstGeom>
        </p:spPr>
        <p:txBody>
          <a:bodyPr wrap="square">
            <a:spAutoFit/>
          </a:bodyPr>
          <a:lstStyle/>
          <a:p>
            <a:r>
              <a:rPr lang="fr-FR" sz="2400" dirty="0" smtClean="0">
                <a:sym typeface="Wingdings" pitchFamily="2" charset="2"/>
              </a:rPr>
              <a:t></a:t>
            </a:r>
            <a:r>
              <a:rPr lang="fr-FR" sz="2400" dirty="0" smtClean="0"/>
              <a:t>la facilité </a:t>
            </a:r>
            <a:r>
              <a:rPr lang="fr-FR" sz="2400" dirty="0" err="1" smtClean="0"/>
              <a:t>deréorganisation</a:t>
            </a:r>
            <a:r>
              <a:rPr lang="fr-FR" sz="2400" dirty="0" smtClean="0"/>
              <a:t> du train résultant </a:t>
            </a:r>
          </a:p>
          <a:p>
            <a:r>
              <a:rPr lang="fr-FR" sz="2400" dirty="0" smtClean="0">
                <a:sym typeface="Wingdings" pitchFamily="2" charset="2"/>
              </a:rPr>
              <a:t></a:t>
            </a:r>
            <a:r>
              <a:rPr lang="fr-FR" sz="2400" dirty="0" smtClean="0"/>
              <a:t>la possibilité de transporter dans ce</a:t>
            </a:r>
          </a:p>
          <a:p>
            <a:r>
              <a:rPr lang="fr-FR" sz="2400" dirty="0" smtClean="0"/>
              <a:t>train des débits variés.</a:t>
            </a:r>
            <a:endParaRPr lang="fr-FR" sz="2400" dirty="0"/>
          </a:p>
        </p:txBody>
      </p:sp>
    </p:spTree>
  </p:cSld>
  <p:clrMapOvr>
    <a:masterClrMapping/>
  </p:clrMapOvr>
  <p:transition spd="med">
    <p:wipe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484784"/>
            <a:ext cx="7772400" cy="1143000"/>
          </a:xfrm>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22</a:t>
            </a:fld>
            <a:endParaRPr lang="fr-FR"/>
          </a:p>
        </p:txBody>
      </p:sp>
      <p:sp>
        <p:nvSpPr>
          <p:cNvPr id="4" name="Espace réservé du contenu 3"/>
          <p:cNvSpPr>
            <a:spLocks noGrp="1"/>
          </p:cNvSpPr>
          <p:nvPr>
            <p:ph sz="quarter" idx="1"/>
          </p:nvPr>
        </p:nvSpPr>
        <p:spPr/>
        <p:txBody>
          <a:bodyPr/>
          <a:lstStyle/>
          <a:p>
            <a:pPr>
              <a:buNone/>
            </a:pPr>
            <a:r>
              <a:rPr lang="fr-FR" dirty="0" smtClean="0"/>
              <a:t> </a:t>
            </a:r>
            <a:endParaRPr lang="fr-FR" dirty="0"/>
          </a:p>
        </p:txBody>
      </p:sp>
      <p:sp>
        <p:nvSpPr>
          <p:cNvPr id="7" name="Rectangle 6"/>
          <p:cNvSpPr/>
          <p:nvPr/>
        </p:nvSpPr>
        <p:spPr>
          <a:xfrm>
            <a:off x="683568" y="1412776"/>
            <a:ext cx="7776864" cy="3046988"/>
          </a:xfrm>
          <a:prstGeom prst="rect">
            <a:avLst/>
          </a:prstGeom>
        </p:spPr>
        <p:txBody>
          <a:bodyPr wrap="square">
            <a:spAutoFit/>
          </a:bodyPr>
          <a:lstStyle/>
          <a:p>
            <a:r>
              <a:rPr lang="fr-FR" sz="2400" dirty="0" smtClean="0">
                <a:sym typeface="Wingdings" pitchFamily="2" charset="2"/>
              </a:rPr>
              <a:t></a:t>
            </a:r>
            <a:r>
              <a:rPr lang="fr-FR" sz="2400" dirty="0" smtClean="0"/>
              <a:t>Le principe de multiplexage retenu pour la SDH est le multiplexage synchrone. </a:t>
            </a:r>
          </a:p>
          <a:p>
            <a:r>
              <a:rPr lang="fr-FR" sz="2400" dirty="0" smtClean="0"/>
              <a:t>Ce type de multiplexage procure une visibilité directe des signaux transportés à l'intérieur</a:t>
            </a:r>
          </a:p>
          <a:p>
            <a:r>
              <a:rPr lang="fr-FR" sz="2400" dirty="0" smtClean="0"/>
              <a:t>d'une trame à 155Mbit/s. On peut alors extraire ou insérer des affluents, réorganiser le multiplex sans effectuer l'ensemble des opérations de</a:t>
            </a:r>
          </a:p>
          <a:p>
            <a:r>
              <a:rPr lang="fr-FR" sz="2400" dirty="0" smtClean="0"/>
              <a:t>multiplexage/démultiplexage.</a:t>
            </a:r>
            <a:endParaRPr lang="fr-FR" sz="2400" dirty="0"/>
          </a:p>
        </p:txBody>
      </p:sp>
    </p:spTree>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23</a:t>
            </a:fld>
            <a:endParaRPr lang="fr-FR"/>
          </a:p>
        </p:txBody>
      </p:sp>
      <p:sp>
        <p:nvSpPr>
          <p:cNvPr id="4" name="Espace réservé du contenu 3"/>
          <p:cNvSpPr>
            <a:spLocks noGrp="1"/>
          </p:cNvSpPr>
          <p:nvPr>
            <p:ph sz="quarter" idx="1"/>
          </p:nvPr>
        </p:nvSpPr>
        <p:spPr/>
        <p:txBody>
          <a:bodyPr/>
          <a:lstStyle/>
          <a:p>
            <a:pPr>
              <a:lnSpc>
                <a:spcPct val="80000"/>
              </a:lnSpc>
              <a:buNone/>
            </a:pPr>
            <a:r>
              <a:rPr lang="fr-FR" sz="2800" b="1" u="sng" dirty="0" smtClean="0"/>
              <a:t>Intégration de PDH</a:t>
            </a:r>
            <a:r>
              <a:rPr lang="fr-FR" sz="2800" dirty="0" smtClean="0"/>
              <a:t>  :Possibilité de transporter des signaux existants dans PDH. Ceci permet d'intégrer les équipements SDH dans les réseaux existant, et permet l'introduction d'une large gamme de services.</a:t>
            </a:r>
          </a:p>
          <a:p>
            <a:pPr>
              <a:lnSpc>
                <a:spcPct val="80000"/>
              </a:lnSpc>
              <a:buNone/>
            </a:pPr>
            <a:endParaRPr lang="fr-FR" sz="2800" dirty="0" smtClean="0"/>
          </a:p>
          <a:p>
            <a:pPr>
              <a:lnSpc>
                <a:spcPct val="80000"/>
              </a:lnSpc>
              <a:buNone/>
            </a:pPr>
            <a:endParaRPr lang="fr-FR" sz="2800" b="1" u="sng" dirty="0" smtClean="0"/>
          </a:p>
          <a:p>
            <a:pPr>
              <a:lnSpc>
                <a:spcPct val="80000"/>
              </a:lnSpc>
              <a:buNone/>
            </a:pPr>
            <a:r>
              <a:rPr lang="fr-FR" sz="2800" b="1" u="sng" dirty="0" smtClean="0"/>
              <a:t>Evolutivité  : </a:t>
            </a:r>
            <a:r>
              <a:rPr lang="fr-FR" sz="2800" dirty="0" smtClean="0"/>
              <a:t>Facilité</a:t>
            </a:r>
            <a:r>
              <a:rPr lang="fr-FR" sz="2800" b="1" u="sng" dirty="0" smtClean="0"/>
              <a:t> </a:t>
            </a:r>
            <a:r>
              <a:rPr lang="fr-FR" sz="2800" dirty="0" smtClean="0"/>
              <a:t>d'évolution vers les niveaux de multiplexage supérieurs, l'extension du réseau et les nouveaux services.</a:t>
            </a:r>
          </a:p>
          <a:p>
            <a:pPr>
              <a:lnSpc>
                <a:spcPct val="80000"/>
              </a:lnSpc>
              <a:buNone/>
            </a:pPr>
            <a:endParaRPr lang="fr-FR" sz="2800" dirty="0" smtClean="0"/>
          </a:p>
          <a:p>
            <a:endParaRPr lang="fr-FR" dirty="0"/>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u="sng" dirty="0" smtClean="0"/>
              <a:t>SDH se situe au niveau 1 et 2 du model OSI :</a:t>
            </a: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24</a:t>
            </a:fld>
            <a:endParaRPr lang="fr-FR"/>
          </a:p>
        </p:txBody>
      </p:sp>
      <p:sp>
        <p:nvSpPr>
          <p:cNvPr id="4" name="Espace réservé du contenu 3"/>
          <p:cNvSpPr>
            <a:spLocks noGrp="1"/>
          </p:cNvSpPr>
          <p:nvPr>
            <p:ph sz="quarter" idx="1"/>
          </p:nvPr>
        </p:nvSpPr>
        <p:spPr/>
        <p:txBody>
          <a:bodyPr/>
          <a:lstStyle/>
          <a:p>
            <a:pPr>
              <a:buNone/>
            </a:pPr>
            <a:r>
              <a:rPr lang="fr-FR" dirty="0" smtClean="0"/>
              <a:t> </a:t>
            </a:r>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1547664" y="1412776"/>
            <a:ext cx="4968552" cy="5212907"/>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25</a:t>
            </a:fld>
            <a:endParaRPr lang="fr-FR"/>
          </a:p>
        </p:txBody>
      </p:sp>
      <p:sp>
        <p:nvSpPr>
          <p:cNvPr id="4" name="Espace réservé du contenu 3"/>
          <p:cNvSpPr>
            <a:spLocks noGrp="1"/>
          </p:cNvSpPr>
          <p:nvPr>
            <p:ph sz="quarter" idx="1"/>
          </p:nvPr>
        </p:nvSpPr>
        <p:spPr/>
        <p:txBody>
          <a:bodyPr/>
          <a:lstStyle/>
          <a:p>
            <a:r>
              <a:rPr lang="fr-FR" dirty="0" smtClean="0"/>
              <a:t> </a:t>
            </a:r>
            <a:r>
              <a:rPr lang="fr-FR" sz="3200" dirty="0" smtClean="0"/>
              <a:t>la SDH constitue la troisième génération de la hiérarchie de multiplexage des infrastructures des opérateurs où elle succède à la PDH</a:t>
            </a:r>
            <a:r>
              <a:rPr lang="fr-FR" sz="3200" dirty="0" smtClean="0">
                <a:solidFill>
                  <a:schemeClr val="tx1">
                    <a:lumMod val="75000"/>
                    <a:lumOff val="25000"/>
                  </a:schemeClr>
                </a:solidFill>
              </a:rPr>
              <a:t> </a:t>
            </a:r>
            <a:r>
              <a:rPr lang="fr-FR" sz="3200" dirty="0" smtClean="0"/>
              <a:t>( E1 (2 Mbit/s), E2 (8 Mbit/s), E3 (34 Mbit/s), etc. en Europe, T1 (1,5 Mbit/s), T2 (6 Mbit/s), T3 (45 Mbit/s), etc. aux États-Unis). </a:t>
            </a:r>
            <a:endParaRPr lang="fr-FR" sz="3200" dirty="0"/>
          </a:p>
        </p:txBody>
      </p:sp>
    </p:spTree>
  </p:cSld>
  <p:clrMapOvr>
    <a:masterClrMapping/>
  </p:clrMapOvr>
  <p:transition spd="med">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27584" y="0"/>
            <a:ext cx="7772400" cy="1143000"/>
          </a:xfrm>
        </p:spPr>
        <p:txBody>
          <a:bodyPr>
            <a:normAutofit/>
          </a:bodyPr>
          <a:lstStyle/>
          <a:p>
            <a:r>
              <a:rPr lang="fr-FR" b="1" dirty="0">
                <a:solidFill>
                  <a:srgbClr val="FF0000"/>
                </a:solidFill>
              </a:rPr>
              <a:t>Applications SDH</a:t>
            </a:r>
          </a:p>
        </p:txBody>
      </p:sp>
      <p:sp>
        <p:nvSpPr>
          <p:cNvPr id="5" name="Espace réservé du numéro de diapositive 5"/>
          <p:cNvSpPr>
            <a:spLocks noGrp="1"/>
          </p:cNvSpPr>
          <p:nvPr>
            <p:ph type="sldNum" sz="quarter" idx="12"/>
          </p:nvPr>
        </p:nvSpPr>
        <p:spPr/>
        <p:txBody>
          <a:bodyPr/>
          <a:lstStyle/>
          <a:p>
            <a:fld id="{9147D16F-F5BF-47E0-AC98-4AEEE5278359}" type="slidenum">
              <a:rPr lang="fr-FR"/>
              <a:pPr/>
              <a:t>26</a:t>
            </a:fld>
            <a:endParaRPr lang="fr-FR"/>
          </a:p>
        </p:txBody>
      </p:sp>
      <p:sp>
        <p:nvSpPr>
          <p:cNvPr id="18435" name="Rectangle 3"/>
          <p:cNvSpPr>
            <a:spLocks noGrp="1" noChangeArrowheads="1"/>
          </p:cNvSpPr>
          <p:nvPr>
            <p:ph sz="quarter" idx="1"/>
          </p:nvPr>
        </p:nvSpPr>
        <p:spPr>
          <a:xfrm>
            <a:off x="251520" y="1412776"/>
            <a:ext cx="8518525" cy="4708525"/>
          </a:xfrm>
        </p:spPr>
        <p:txBody>
          <a:bodyPr/>
          <a:lstStyle/>
          <a:p>
            <a:pPr>
              <a:buNone/>
            </a:pPr>
            <a:r>
              <a:rPr lang="fr-FR" dirty="0" smtClean="0"/>
              <a:t>  </a:t>
            </a:r>
            <a:endParaRPr lang="fr-FR" dirty="0"/>
          </a:p>
        </p:txBody>
      </p:sp>
      <p:pic>
        <p:nvPicPr>
          <p:cNvPr id="18438" name="Picture 6" descr="lo"/>
          <p:cNvPicPr>
            <a:picLocks noChangeAspect="1" noChangeArrowheads="1"/>
          </p:cNvPicPr>
          <p:nvPr/>
        </p:nvPicPr>
        <p:blipFill>
          <a:blip r:embed="rId2" cstate="print"/>
          <a:srcRect/>
          <a:stretch>
            <a:fillRect/>
          </a:stretch>
        </p:blipFill>
        <p:spPr bwMode="auto">
          <a:xfrm>
            <a:off x="1979712" y="1196752"/>
            <a:ext cx="5184775" cy="4897437"/>
          </a:xfrm>
          <a:prstGeom prst="rect">
            <a:avLst/>
          </a:prstGeom>
          <a:noFill/>
        </p:spPr>
      </p:pic>
      <p:sp>
        <p:nvSpPr>
          <p:cNvPr id="6" name="Rectangle 5"/>
          <p:cNvSpPr/>
          <p:nvPr/>
        </p:nvSpPr>
        <p:spPr>
          <a:xfrm>
            <a:off x="6228184" y="5589240"/>
            <a:ext cx="2915816" cy="923330"/>
          </a:xfrm>
          <a:prstGeom prst="rect">
            <a:avLst/>
          </a:prstGeom>
        </p:spPr>
        <p:txBody>
          <a:bodyPr wrap="square">
            <a:spAutoFit/>
          </a:bodyPr>
          <a:lstStyle/>
          <a:p>
            <a:r>
              <a:rPr lang="fr-FR" b="1" dirty="0" smtClean="0"/>
              <a:t>STM: </a:t>
            </a:r>
            <a:r>
              <a:rPr lang="fr-FR" b="1" dirty="0" smtClean="0"/>
              <a:t>signifie </a:t>
            </a:r>
            <a:r>
              <a:rPr lang="fr-FR" b="1" dirty="0" err="1" smtClean="0"/>
              <a:t>Synchronous</a:t>
            </a:r>
            <a:r>
              <a:rPr lang="fr-FR" b="1" dirty="0" smtClean="0"/>
              <a:t> Transport Module</a:t>
            </a:r>
            <a:endParaRPr lang="fr-FR" b="1" dirty="0"/>
          </a:p>
        </p:txBody>
      </p:sp>
    </p:spTree>
  </p:cSld>
  <p:clrMapOvr>
    <a:masterClrMapping/>
  </p:clrMapOvr>
  <p:transition spd="med">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b="1" dirty="0" smtClean="0">
                <a:solidFill>
                  <a:srgbClr val="FF0000"/>
                </a:solidFill>
              </a:rPr>
              <a:t>Topologie de SDH</a:t>
            </a:r>
            <a:endParaRPr lang="fr-FR" sz="4400" dirty="0">
              <a:solidFill>
                <a:srgbClr val="FF0000"/>
              </a:solidFill>
            </a:endParaRPr>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27</a:t>
            </a:fld>
            <a:endParaRPr lang="fr-FR"/>
          </a:p>
        </p:txBody>
      </p:sp>
      <p:sp>
        <p:nvSpPr>
          <p:cNvPr id="4" name="Espace réservé du contenu 3"/>
          <p:cNvSpPr>
            <a:spLocks noGrp="1"/>
          </p:cNvSpPr>
          <p:nvPr>
            <p:ph sz="quarter" idx="1"/>
          </p:nvPr>
        </p:nvSpPr>
        <p:spPr/>
        <p:txBody>
          <a:bodyPr/>
          <a:lstStyle/>
          <a:p>
            <a:endParaRPr lang="fr-FR" dirty="0" smtClean="0"/>
          </a:p>
          <a:p>
            <a:endParaRPr lang="fr-FR" dirty="0" smtClean="0"/>
          </a:p>
          <a:p>
            <a:r>
              <a:rPr lang="fr-FR" dirty="0" smtClean="0"/>
              <a:t>Les architectures peuvent être réalisées en bus, en anneau, en étoile et peuvent être combinées entre elles permettant aux opérateurs de résoudre un grand nombre de cas pratiques.</a:t>
            </a:r>
            <a:endParaRPr lang="fr-FR" dirty="0"/>
          </a:p>
        </p:txBody>
      </p:sp>
    </p:spTree>
  </p:cSld>
  <p:clrMapOvr>
    <a:masterClrMapping/>
  </p:clrMapOvr>
  <p:transition spd="med">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fr-FR" sz="4400" b="1" dirty="0" smtClean="0">
                <a:solidFill>
                  <a:schemeClr val="accent1">
                    <a:lumMod val="60000"/>
                    <a:lumOff val="40000"/>
                  </a:schemeClr>
                </a:solidFill>
              </a:rPr>
              <a:t> </a:t>
            </a:r>
            <a:endParaRPr lang="fr-FR" sz="4400" b="1" dirty="0">
              <a:solidFill>
                <a:schemeClr val="accent1">
                  <a:lumMod val="60000"/>
                  <a:lumOff val="40000"/>
                </a:schemeClr>
              </a:solidFill>
            </a:endParaRPr>
          </a:p>
        </p:txBody>
      </p:sp>
      <p:sp>
        <p:nvSpPr>
          <p:cNvPr id="5" name="Espace réservé du numéro de diapositive 5"/>
          <p:cNvSpPr>
            <a:spLocks noGrp="1"/>
          </p:cNvSpPr>
          <p:nvPr>
            <p:ph type="sldNum" sz="quarter" idx="12"/>
          </p:nvPr>
        </p:nvSpPr>
        <p:spPr/>
        <p:txBody>
          <a:bodyPr/>
          <a:lstStyle/>
          <a:p>
            <a:fld id="{A49B0C48-F468-4B90-AC7A-004EF8592F22}" type="slidenum">
              <a:rPr lang="fr-FR"/>
              <a:pPr/>
              <a:t>28</a:t>
            </a:fld>
            <a:endParaRPr lang="fr-FR"/>
          </a:p>
        </p:txBody>
      </p:sp>
      <p:sp>
        <p:nvSpPr>
          <p:cNvPr id="15363" name="Rectangle 3"/>
          <p:cNvSpPr>
            <a:spLocks noGrp="1" noChangeArrowheads="1"/>
          </p:cNvSpPr>
          <p:nvPr>
            <p:ph sz="quarter" idx="1"/>
          </p:nvPr>
        </p:nvSpPr>
        <p:spPr>
          <a:xfrm>
            <a:off x="827584" y="980728"/>
            <a:ext cx="7772400" cy="4572000"/>
          </a:xfrm>
        </p:spPr>
        <p:txBody>
          <a:bodyPr/>
          <a:lstStyle/>
          <a:p>
            <a:pPr lvl="1">
              <a:buFontTx/>
              <a:buNone/>
            </a:pPr>
            <a:r>
              <a:rPr lang="fr-FR" dirty="0">
                <a:solidFill>
                  <a:srgbClr val="FF0000"/>
                </a:solidFill>
              </a:rPr>
              <a:t>			</a:t>
            </a:r>
            <a:r>
              <a:rPr lang="fr-FR" sz="3200" b="1" dirty="0">
                <a:solidFill>
                  <a:srgbClr val="FF0000"/>
                </a:solidFill>
              </a:rPr>
              <a:t>Topologie en anneau </a:t>
            </a:r>
          </a:p>
          <a:p>
            <a:pPr lvl="1">
              <a:buFontTx/>
              <a:buNone/>
            </a:pPr>
            <a:endParaRPr lang="fr-FR" dirty="0">
              <a:solidFill>
                <a:srgbClr val="FF0000"/>
              </a:solidFill>
            </a:endParaRPr>
          </a:p>
          <a:p>
            <a:pPr lvl="1">
              <a:buFontTx/>
              <a:buNone/>
            </a:pPr>
            <a:endParaRPr lang="fr-FR" dirty="0">
              <a:solidFill>
                <a:srgbClr val="FF0000"/>
              </a:solidFill>
            </a:endParaRPr>
          </a:p>
        </p:txBody>
      </p:sp>
      <p:pic>
        <p:nvPicPr>
          <p:cNvPr id="15366" name="Picture 6"/>
          <p:cNvPicPr>
            <a:picLocks noChangeAspect="1" noChangeArrowheads="1"/>
          </p:cNvPicPr>
          <p:nvPr/>
        </p:nvPicPr>
        <p:blipFill>
          <a:blip r:embed="rId2" cstate="print"/>
          <a:srcRect/>
          <a:stretch>
            <a:fillRect/>
          </a:stretch>
        </p:blipFill>
        <p:spPr bwMode="auto">
          <a:xfrm>
            <a:off x="1907704" y="2132856"/>
            <a:ext cx="5256212" cy="3730625"/>
          </a:xfrm>
          <a:prstGeom prst="rect">
            <a:avLst/>
          </a:prstGeom>
          <a:noFill/>
          <a:ln w="9525">
            <a:noFill/>
            <a:miter lim="800000"/>
            <a:headEnd/>
            <a:tailEnd/>
          </a:ln>
          <a:effectLst/>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53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5"/>
          <p:cNvSpPr>
            <a:spLocks noGrp="1"/>
          </p:cNvSpPr>
          <p:nvPr>
            <p:ph type="sldNum" sz="quarter" idx="12"/>
          </p:nvPr>
        </p:nvSpPr>
        <p:spPr/>
        <p:txBody>
          <a:bodyPr/>
          <a:lstStyle/>
          <a:p>
            <a:fld id="{68FBAC22-D480-4DBA-9BE7-79F0CDCB4211}" type="slidenum">
              <a:rPr lang="fr-FR"/>
              <a:pPr/>
              <a:t>29</a:t>
            </a:fld>
            <a:endParaRPr lang="fr-FR"/>
          </a:p>
        </p:txBody>
      </p:sp>
      <p:sp>
        <p:nvSpPr>
          <p:cNvPr id="25603" name="Rectangle 3"/>
          <p:cNvSpPr>
            <a:spLocks noGrp="1" noChangeArrowheads="1"/>
          </p:cNvSpPr>
          <p:nvPr>
            <p:ph sz="quarter" idx="1"/>
          </p:nvPr>
        </p:nvSpPr>
        <p:spPr>
          <a:xfrm>
            <a:off x="323850" y="0"/>
            <a:ext cx="8362950" cy="6453188"/>
          </a:xfrm>
        </p:spPr>
        <p:txBody>
          <a:bodyPr/>
          <a:lstStyle/>
          <a:p>
            <a:pPr>
              <a:lnSpc>
                <a:spcPct val="90000"/>
              </a:lnSpc>
            </a:pPr>
            <a:endParaRPr lang="fr-FR" sz="2800" dirty="0" smtClean="0"/>
          </a:p>
          <a:p>
            <a:pPr>
              <a:lnSpc>
                <a:spcPct val="90000"/>
              </a:lnSpc>
            </a:pPr>
            <a:endParaRPr lang="fr-FR" sz="2800" dirty="0" smtClean="0"/>
          </a:p>
          <a:p>
            <a:pPr>
              <a:lnSpc>
                <a:spcPct val="90000"/>
              </a:lnSpc>
              <a:buNone/>
            </a:pPr>
            <a:endParaRPr lang="fr-FR" sz="2800" dirty="0" smtClean="0"/>
          </a:p>
          <a:p>
            <a:pPr>
              <a:lnSpc>
                <a:spcPct val="90000"/>
              </a:lnSpc>
            </a:pPr>
            <a:r>
              <a:rPr lang="fr-FR" sz="2800" dirty="0" smtClean="0"/>
              <a:t>Un </a:t>
            </a:r>
            <a:r>
              <a:rPr lang="fr-FR" sz="2800" dirty="0"/>
              <a:t>réseau en anneau est une chaîne, repliée sur elle-même et refermée, constituée uniquement de </a:t>
            </a:r>
            <a:r>
              <a:rPr lang="fr-FR" sz="2800" dirty="0" err="1"/>
              <a:t>noeuds</a:t>
            </a:r>
            <a:r>
              <a:rPr lang="fr-FR" sz="2800" dirty="0"/>
              <a:t> MIE (ou ADM pour </a:t>
            </a:r>
            <a:r>
              <a:rPr lang="fr-FR" sz="2800" dirty="0" err="1"/>
              <a:t>Add</a:t>
            </a:r>
            <a:r>
              <a:rPr lang="fr-FR" sz="2800" dirty="0"/>
              <a:t>-Drop Multiplexer) et ne possédant pas de </a:t>
            </a:r>
            <a:r>
              <a:rPr lang="fr-FR" sz="2800" dirty="0" err="1"/>
              <a:t>noeud</a:t>
            </a:r>
            <a:r>
              <a:rPr lang="fr-FR" sz="2800" dirty="0"/>
              <a:t> terminal. </a:t>
            </a:r>
            <a:endParaRPr lang="fr-FR" sz="2800" dirty="0" smtClean="0"/>
          </a:p>
          <a:p>
            <a:pPr>
              <a:lnSpc>
                <a:spcPct val="90000"/>
              </a:lnSpc>
            </a:pPr>
            <a:endParaRPr lang="fr-FR" sz="2800" dirty="0"/>
          </a:p>
          <a:p>
            <a:pPr>
              <a:lnSpc>
                <a:spcPct val="90000"/>
              </a:lnSpc>
            </a:pPr>
            <a:r>
              <a:rPr lang="fr-FR" sz="2800" dirty="0"/>
              <a:t>Ce type de réseau joue un rôle clé en SDH/SONET grâce aux mécanismes performants d'auto cicatrisation (délai de rétablissement &lt; 50 ms) du réseau en cas de défaillance (par exemple: câble coupé, panne d'électricité ou incendie dans un </a:t>
            </a:r>
            <a:r>
              <a:rPr lang="fr-FR" sz="2800" dirty="0" err="1"/>
              <a:t>noeud</a:t>
            </a:r>
            <a:r>
              <a:rPr lang="fr-FR" sz="2800" dirty="0"/>
              <a:t> du réseau</a:t>
            </a:r>
            <a:r>
              <a:rPr lang="fr-FR" sz="2800" dirty="0" smtClean="0"/>
              <a:t>).</a:t>
            </a:r>
            <a:endParaRPr lang="fr-FR" sz="2800" dirty="0"/>
          </a:p>
        </p:txBody>
      </p:sp>
    </p:spTree>
  </p:cSld>
  <p:clrMapOvr>
    <a:masterClrMapping/>
  </p:clrMapOvr>
  <p:transition spd="med">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53752"/>
            <a:ext cx="8229600" cy="1143000"/>
          </a:xfrm>
          <a:ln w="3175"/>
        </p:spPr>
        <p:txBody>
          <a:bodyPr>
            <a:normAutofit/>
          </a:bodyPr>
          <a:lstStyle/>
          <a:p>
            <a:r>
              <a:rPr lang="fr-FR" sz="4400" b="1" i="1" dirty="0">
                <a:solidFill>
                  <a:srgbClr val="FF0000"/>
                </a:solidFill>
              </a:rPr>
              <a:t>Introduction </a:t>
            </a:r>
          </a:p>
        </p:txBody>
      </p:sp>
      <p:sp>
        <p:nvSpPr>
          <p:cNvPr id="4" name="Espace réservé du numéro de diapositive 5"/>
          <p:cNvSpPr>
            <a:spLocks noGrp="1"/>
          </p:cNvSpPr>
          <p:nvPr>
            <p:ph type="sldNum" sz="quarter" idx="12"/>
          </p:nvPr>
        </p:nvSpPr>
        <p:spPr/>
        <p:txBody>
          <a:bodyPr>
            <a:normAutofit/>
          </a:bodyPr>
          <a:lstStyle/>
          <a:p>
            <a:fld id="{B3EFC29B-127E-4A50-B5CC-AD79E3A949C0}" type="slidenum">
              <a:rPr lang="fr-FR"/>
              <a:pPr/>
              <a:t>3</a:t>
            </a:fld>
            <a:endParaRPr lang="fr-FR"/>
          </a:p>
        </p:txBody>
      </p:sp>
      <p:sp>
        <p:nvSpPr>
          <p:cNvPr id="6147" name="Rectangle 3"/>
          <p:cNvSpPr>
            <a:spLocks noGrp="1" noChangeArrowheads="1"/>
          </p:cNvSpPr>
          <p:nvPr>
            <p:ph sz="quarter" idx="1"/>
          </p:nvPr>
        </p:nvSpPr>
        <p:spPr>
          <a:xfrm>
            <a:off x="0" y="1412875"/>
            <a:ext cx="9144000" cy="5661025"/>
          </a:xfrm>
        </p:spPr>
        <p:txBody>
          <a:bodyPr/>
          <a:lstStyle/>
          <a:p>
            <a:r>
              <a:rPr lang="fr-FR" sz="2800" dirty="0" smtClean="0">
                <a:solidFill>
                  <a:schemeClr val="tx1"/>
                </a:solidFill>
                <a:latin typeface="+mn-lt"/>
                <a:ea typeface="+mn-ea"/>
                <a:cs typeface="+mn-cs"/>
              </a:rPr>
              <a:t>Les télécoms</a:t>
            </a:r>
            <a:r>
              <a:rPr lang="fr-FR" sz="2800" dirty="0">
                <a:solidFill>
                  <a:schemeClr val="tx1"/>
                </a:solidFill>
                <a:latin typeface="+mn-lt"/>
                <a:ea typeface="+mn-ea"/>
                <a:cs typeface="+mn-cs"/>
              </a:rPr>
              <a:t>, devenus un outil stratégique pour les entreprises intéressent désormais </a:t>
            </a:r>
            <a:r>
              <a:rPr lang="fr-FR" sz="2800" dirty="0" smtClean="0">
                <a:solidFill>
                  <a:schemeClr val="tx1"/>
                </a:solidFill>
                <a:latin typeface="+mn-lt"/>
                <a:ea typeface="+mn-ea"/>
                <a:cs typeface="+mn-cs"/>
              </a:rPr>
              <a:t>toute organisation </a:t>
            </a:r>
            <a:r>
              <a:rPr lang="fr-FR" sz="2800" dirty="0">
                <a:solidFill>
                  <a:schemeClr val="tx1"/>
                </a:solidFill>
                <a:latin typeface="+mn-lt"/>
                <a:ea typeface="+mn-ea"/>
                <a:cs typeface="+mn-cs"/>
              </a:rPr>
              <a:t>de services. Il s'agit donc de monter en puissance </a:t>
            </a:r>
            <a:r>
              <a:rPr lang="fr-FR" sz="2800" dirty="0" smtClean="0">
                <a:solidFill>
                  <a:schemeClr val="tx1"/>
                </a:solidFill>
                <a:latin typeface="+mn-lt"/>
                <a:ea typeface="+mn-ea"/>
                <a:cs typeface="+mn-cs"/>
              </a:rPr>
              <a:t>d'actuelles infrastructures en fibre </a:t>
            </a:r>
            <a:r>
              <a:rPr lang="fr-FR" sz="2800" dirty="0">
                <a:solidFill>
                  <a:schemeClr val="tx1"/>
                </a:solidFill>
                <a:latin typeface="+mn-lt"/>
                <a:ea typeface="+mn-ea"/>
                <a:cs typeface="+mn-cs"/>
              </a:rPr>
              <a:t>optique</a:t>
            </a:r>
            <a:r>
              <a:rPr lang="fr-FR" sz="2800" dirty="0" smtClean="0">
                <a:solidFill>
                  <a:schemeClr val="tx1"/>
                </a:solidFill>
                <a:latin typeface="+mn-lt"/>
                <a:ea typeface="+mn-ea"/>
                <a:cs typeface="+mn-cs"/>
              </a:rPr>
              <a:t>.</a:t>
            </a:r>
          </a:p>
          <a:p>
            <a:endParaRPr lang="fr-FR" sz="2800" dirty="0" smtClean="0">
              <a:solidFill>
                <a:schemeClr val="tx1"/>
              </a:solidFill>
              <a:latin typeface="+mn-lt"/>
              <a:ea typeface="+mn-ea"/>
              <a:cs typeface="+mn-cs"/>
            </a:endParaRPr>
          </a:p>
          <a:p>
            <a:r>
              <a:rPr lang="fr-FR" sz="2800" dirty="0">
                <a:solidFill>
                  <a:schemeClr val="tx1"/>
                </a:solidFill>
                <a:latin typeface="+mn-lt"/>
                <a:ea typeface="+mn-ea"/>
                <a:cs typeface="+mn-cs"/>
              </a:rPr>
              <a:t>Conçue pour les hauts débits, hautement normalisée au </a:t>
            </a:r>
            <a:r>
              <a:rPr lang="fr-FR" sz="2800" dirty="0" smtClean="0">
                <a:solidFill>
                  <a:schemeClr val="tx1"/>
                </a:solidFill>
                <a:latin typeface="+mn-lt"/>
                <a:ea typeface="+mn-ea"/>
                <a:cs typeface="+mn-cs"/>
              </a:rPr>
              <a:t>plan international</a:t>
            </a:r>
            <a:r>
              <a:rPr lang="fr-FR" sz="2800" dirty="0">
                <a:solidFill>
                  <a:schemeClr val="tx1"/>
                </a:solidFill>
                <a:latin typeface="+mn-lt"/>
                <a:ea typeface="+mn-ea"/>
                <a:cs typeface="+mn-cs"/>
              </a:rPr>
              <a:t>, </a:t>
            </a:r>
            <a:r>
              <a:rPr lang="fr-FR" sz="2800" dirty="0" smtClean="0">
                <a:solidFill>
                  <a:schemeClr val="tx1"/>
                </a:solidFill>
                <a:latin typeface="+mn-lt"/>
                <a:ea typeface="+mn-ea"/>
                <a:cs typeface="+mn-cs"/>
              </a:rPr>
              <a:t>la technique </a:t>
            </a:r>
            <a:r>
              <a:rPr lang="fr-FR" sz="2800" dirty="0">
                <a:solidFill>
                  <a:schemeClr val="tx1"/>
                </a:solidFill>
                <a:latin typeface="+mn-lt"/>
                <a:ea typeface="+mn-ea"/>
                <a:cs typeface="+mn-cs"/>
              </a:rPr>
              <a:t>SDH offre aujourd'hui des solutions de transport totalement </a:t>
            </a:r>
            <a:r>
              <a:rPr lang="fr-FR" sz="2800" dirty="0" smtClean="0">
                <a:solidFill>
                  <a:schemeClr val="tx1"/>
                </a:solidFill>
                <a:latin typeface="+mn-lt"/>
                <a:ea typeface="+mn-ea"/>
                <a:cs typeface="+mn-cs"/>
              </a:rPr>
              <a:t>maîtrisées, sécurisées</a:t>
            </a:r>
            <a:r>
              <a:rPr lang="fr-FR" sz="2800" dirty="0" smtClean="0"/>
              <a:t> </a:t>
            </a:r>
            <a:r>
              <a:rPr lang="fr-FR" sz="2800" dirty="0" smtClean="0">
                <a:solidFill>
                  <a:schemeClr val="tx1"/>
                </a:solidFill>
                <a:latin typeface="+mn-lt"/>
                <a:ea typeface="+mn-ea"/>
                <a:cs typeface="+mn-cs"/>
              </a:rPr>
              <a:t>et </a:t>
            </a:r>
            <a:r>
              <a:rPr lang="fr-FR" sz="2800" dirty="0">
                <a:solidFill>
                  <a:schemeClr val="tx1"/>
                </a:solidFill>
                <a:latin typeface="+mn-lt"/>
                <a:ea typeface="+mn-ea"/>
                <a:cs typeface="+mn-cs"/>
              </a:rPr>
              <a:t>compétitivité.</a:t>
            </a:r>
            <a:endParaRPr lang="fr-FR" sz="30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Effect transition="in" filter="checkerboard(across)">
                                      <p:cBhvr>
                                        <p:cTn id="11" dur="500"/>
                                        <p:tgtEl>
                                          <p:spTgt spid="61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6147">
                                            <p:txEl>
                                              <p:pRg st="2" end="2"/>
                                            </p:txEl>
                                          </p:spTgt>
                                        </p:tgtEl>
                                        <p:attrNameLst>
                                          <p:attrName>style.visibility</p:attrName>
                                        </p:attrNameLst>
                                      </p:cBhvr>
                                      <p:to>
                                        <p:strVal val="visible"/>
                                      </p:to>
                                    </p:set>
                                    <p:animEffect transition="in" filter="checkerboard(across)">
                                      <p:cBhvr>
                                        <p:cTn id="16"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7"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30</a:t>
            </a:fld>
            <a:endParaRPr lang="fr-FR"/>
          </a:p>
        </p:txBody>
      </p:sp>
      <p:sp>
        <p:nvSpPr>
          <p:cNvPr id="4" name="Espace réservé du contenu 3"/>
          <p:cNvSpPr>
            <a:spLocks noGrp="1"/>
          </p:cNvSpPr>
          <p:nvPr>
            <p:ph sz="quarter" idx="1"/>
          </p:nvPr>
        </p:nvSpPr>
        <p:spPr>
          <a:xfrm>
            <a:off x="755576" y="908720"/>
            <a:ext cx="7772400" cy="4572000"/>
          </a:xfrm>
        </p:spPr>
        <p:txBody>
          <a:bodyPr>
            <a:normAutofit/>
          </a:bodyPr>
          <a:lstStyle/>
          <a:p>
            <a:endParaRPr lang="fr-FR" sz="3200" dirty="0" smtClean="0"/>
          </a:p>
          <a:p>
            <a:endParaRPr lang="fr-FR" sz="3200" dirty="0" smtClean="0"/>
          </a:p>
          <a:p>
            <a:r>
              <a:rPr lang="fr-FR" sz="3200" dirty="0" smtClean="0"/>
              <a:t>Les applications des réseaux en anneau sont nombreuses : réseaux d'accès aux réseaux nationaux, en passant par les réseaux locaux et régionaux.</a:t>
            </a:r>
            <a:endParaRPr lang="fr-FR" sz="3200" dirty="0"/>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fr-FR" dirty="0" smtClean="0"/>
              <a:t> </a:t>
            </a:r>
            <a:endParaRPr lang="fr-FR" dirty="0"/>
          </a:p>
        </p:txBody>
      </p:sp>
      <p:sp>
        <p:nvSpPr>
          <p:cNvPr id="5" name="Espace réservé du numéro de diapositive 5"/>
          <p:cNvSpPr>
            <a:spLocks noGrp="1"/>
          </p:cNvSpPr>
          <p:nvPr>
            <p:ph type="sldNum" sz="quarter" idx="12"/>
          </p:nvPr>
        </p:nvSpPr>
        <p:spPr/>
        <p:txBody>
          <a:bodyPr/>
          <a:lstStyle/>
          <a:p>
            <a:fld id="{850382C8-1E29-4931-A011-BC8152243633}" type="slidenum">
              <a:rPr lang="fr-FR"/>
              <a:pPr/>
              <a:t>31</a:t>
            </a:fld>
            <a:endParaRPr lang="fr-FR"/>
          </a:p>
        </p:txBody>
      </p:sp>
      <p:sp>
        <p:nvSpPr>
          <p:cNvPr id="16387" name="Rectangle 3"/>
          <p:cNvSpPr>
            <a:spLocks noGrp="1" noChangeArrowheads="1"/>
          </p:cNvSpPr>
          <p:nvPr>
            <p:ph sz="quarter" idx="1"/>
          </p:nvPr>
        </p:nvSpPr>
        <p:spPr/>
        <p:txBody>
          <a:bodyPr/>
          <a:lstStyle/>
          <a:p>
            <a:pPr>
              <a:buFontTx/>
              <a:buNone/>
            </a:pPr>
            <a:r>
              <a:rPr lang="fr-FR" dirty="0">
                <a:solidFill>
                  <a:srgbClr val="0066FF"/>
                </a:solidFill>
              </a:rPr>
              <a:t>		</a:t>
            </a:r>
            <a:r>
              <a:rPr lang="fr-FR" sz="2800" b="1" dirty="0">
                <a:solidFill>
                  <a:srgbClr val="FF0000"/>
                </a:solidFill>
              </a:rPr>
              <a:t> </a:t>
            </a:r>
            <a:r>
              <a:rPr lang="fr-FR" sz="2800" b="1" dirty="0" smtClean="0">
                <a:solidFill>
                  <a:srgbClr val="FF0000"/>
                </a:solidFill>
              </a:rPr>
              <a:t>           </a:t>
            </a:r>
            <a:r>
              <a:rPr lang="fr-FR" sz="4000" b="1" dirty="0" smtClean="0">
                <a:solidFill>
                  <a:srgbClr val="FF0000"/>
                </a:solidFill>
              </a:rPr>
              <a:t>Topologie </a:t>
            </a:r>
            <a:r>
              <a:rPr lang="fr-FR" sz="4000" b="1" dirty="0">
                <a:solidFill>
                  <a:srgbClr val="FF0000"/>
                </a:solidFill>
              </a:rPr>
              <a:t>en bus</a:t>
            </a:r>
            <a:r>
              <a:rPr lang="fr-FR" dirty="0">
                <a:solidFill>
                  <a:srgbClr val="0066FF"/>
                </a:solidFill>
              </a:rPr>
              <a:t/>
            </a:r>
            <a:br>
              <a:rPr lang="fr-FR" dirty="0">
                <a:solidFill>
                  <a:srgbClr val="0066FF"/>
                </a:solidFill>
              </a:rPr>
            </a:br>
            <a:endParaRPr lang="fr-FR" dirty="0">
              <a:solidFill>
                <a:srgbClr val="0066FF"/>
              </a:solidFill>
            </a:endParaRPr>
          </a:p>
          <a:p>
            <a:pPr>
              <a:buFontTx/>
              <a:buNone/>
            </a:pPr>
            <a:r>
              <a:rPr lang="fr-FR" dirty="0"/>
              <a:t>					</a:t>
            </a:r>
          </a:p>
        </p:txBody>
      </p:sp>
      <p:pic>
        <p:nvPicPr>
          <p:cNvPr id="16390" name="Picture 6"/>
          <p:cNvPicPr>
            <a:picLocks noChangeAspect="1" noChangeArrowheads="1"/>
          </p:cNvPicPr>
          <p:nvPr/>
        </p:nvPicPr>
        <p:blipFill>
          <a:blip r:embed="rId2" cstate="print"/>
          <a:srcRect/>
          <a:stretch>
            <a:fillRect/>
          </a:stretch>
        </p:blipFill>
        <p:spPr bwMode="auto">
          <a:xfrm>
            <a:off x="1835150" y="3213100"/>
            <a:ext cx="5478463" cy="1079500"/>
          </a:xfrm>
          <a:prstGeom prst="rect">
            <a:avLst/>
          </a:prstGeom>
          <a:noFill/>
          <a:ln w="9525">
            <a:noFill/>
            <a:miter lim="800000"/>
            <a:headEnd/>
            <a:tailEnd/>
          </a:ln>
          <a:effectLst/>
        </p:spPr>
      </p:pic>
      <p:sp>
        <p:nvSpPr>
          <p:cNvPr id="6" name="Rectangle 5"/>
          <p:cNvSpPr/>
          <p:nvPr/>
        </p:nvSpPr>
        <p:spPr>
          <a:xfrm>
            <a:off x="611560" y="764704"/>
            <a:ext cx="3661580" cy="584775"/>
          </a:xfrm>
          <a:prstGeom prst="rect">
            <a:avLst/>
          </a:prstGeom>
        </p:spPr>
        <p:txBody>
          <a:bodyPr wrap="none">
            <a:spAutoFit/>
          </a:bodyPr>
          <a:lstStyle/>
          <a:p>
            <a:pPr>
              <a:buNone/>
            </a:pPr>
            <a:r>
              <a:rPr lang="fr-FR" sz="3200" dirty="0" smtClean="0">
                <a:solidFill>
                  <a:srgbClr val="FF0000"/>
                </a:solidFill>
              </a:rPr>
              <a:t>Autres Topologies :</a:t>
            </a:r>
            <a:endParaRPr lang="fr-FR" sz="3200" dirty="0">
              <a:solidFill>
                <a:srgbClr val="FF0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path" presetSubtype="0" accel="50000" decel="50000" fill="hold" nodeType="afterEffect">
                                  <p:stCondLst>
                                    <p:cond delay="0"/>
                                  </p:stCondLst>
                                  <p:childTnLst>
                                    <p:animMotion origin="layout" path="M 0 0  L 0.125 0.28767  L -0.125 0.28767  L 0 0  Z" pathEditMode="relative" ptsTypes="">
                                      <p:cBhvr>
                                        <p:cTn id="6" dur="2000" fill="hold"/>
                                        <p:tgtEl>
                                          <p:spTgt spid="1639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fr-FR" dirty="0" smtClean="0"/>
              <a:t> </a:t>
            </a:r>
            <a:endParaRPr lang="fr-FR" dirty="0"/>
          </a:p>
        </p:txBody>
      </p:sp>
      <p:sp>
        <p:nvSpPr>
          <p:cNvPr id="5" name="Espace réservé du numéro de diapositive 5"/>
          <p:cNvSpPr>
            <a:spLocks noGrp="1"/>
          </p:cNvSpPr>
          <p:nvPr>
            <p:ph type="sldNum" sz="quarter" idx="12"/>
          </p:nvPr>
        </p:nvSpPr>
        <p:spPr/>
        <p:txBody>
          <a:bodyPr/>
          <a:lstStyle/>
          <a:p>
            <a:fld id="{1F42090A-C534-4FD7-82AD-1597BE5182B4}" type="slidenum">
              <a:rPr lang="fr-FR"/>
              <a:pPr/>
              <a:t>32</a:t>
            </a:fld>
            <a:endParaRPr lang="fr-FR"/>
          </a:p>
        </p:txBody>
      </p:sp>
      <p:sp>
        <p:nvSpPr>
          <p:cNvPr id="17411" name="Rectangle 3"/>
          <p:cNvSpPr>
            <a:spLocks noGrp="1" noChangeArrowheads="1"/>
          </p:cNvSpPr>
          <p:nvPr>
            <p:ph sz="quarter" idx="1"/>
          </p:nvPr>
        </p:nvSpPr>
        <p:spPr/>
        <p:txBody>
          <a:bodyPr/>
          <a:lstStyle/>
          <a:p>
            <a:pPr>
              <a:buFontTx/>
              <a:buNone/>
            </a:pPr>
            <a:r>
              <a:rPr lang="fr-FR" dirty="0">
                <a:solidFill>
                  <a:srgbClr val="CC0066"/>
                </a:solidFill>
              </a:rPr>
              <a:t>			</a:t>
            </a:r>
            <a:r>
              <a:rPr lang="fr-FR" sz="3200" b="1" dirty="0" smtClean="0">
                <a:solidFill>
                  <a:schemeClr val="accent1">
                    <a:lumMod val="60000"/>
                    <a:lumOff val="40000"/>
                  </a:schemeClr>
                </a:solidFill>
              </a:rPr>
              <a:t> </a:t>
            </a:r>
            <a:r>
              <a:rPr lang="fr-FR" sz="3200" b="1" dirty="0" smtClean="0">
                <a:solidFill>
                  <a:srgbClr val="FF0000"/>
                </a:solidFill>
              </a:rPr>
              <a:t>Topologie en étoile</a:t>
            </a:r>
            <a:endParaRPr lang="fr-FR" sz="3200" b="1" dirty="0">
              <a:solidFill>
                <a:srgbClr val="FF0000"/>
              </a:solidFill>
            </a:endParaRPr>
          </a:p>
          <a:p>
            <a:pPr>
              <a:buFontTx/>
              <a:buNone/>
            </a:pPr>
            <a:r>
              <a:rPr lang="fr-FR" dirty="0"/>
              <a:t>					</a:t>
            </a:r>
            <a:br>
              <a:rPr lang="fr-FR" dirty="0"/>
            </a:br>
            <a:endParaRPr lang="fr-FR" dirty="0"/>
          </a:p>
        </p:txBody>
      </p:sp>
      <p:pic>
        <p:nvPicPr>
          <p:cNvPr id="17414" name="Picture 6"/>
          <p:cNvPicPr>
            <a:picLocks noChangeAspect="1" noChangeArrowheads="1"/>
          </p:cNvPicPr>
          <p:nvPr/>
        </p:nvPicPr>
        <p:blipFill>
          <a:blip r:embed="rId2" cstate="print"/>
          <a:srcRect/>
          <a:stretch>
            <a:fillRect/>
          </a:stretch>
        </p:blipFill>
        <p:spPr bwMode="auto">
          <a:xfrm>
            <a:off x="2339752" y="2636912"/>
            <a:ext cx="4967288" cy="3055938"/>
          </a:xfrm>
          <a:prstGeom prst="rect">
            <a:avLst/>
          </a:prstGeom>
          <a:noFill/>
          <a:ln w="9525">
            <a:noFill/>
            <a:miter lim="800000"/>
            <a:headEnd/>
            <a:tailEnd/>
          </a:ln>
          <a:effec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174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560" y="260648"/>
            <a:ext cx="8229600" cy="1143000"/>
          </a:xfrm>
        </p:spPr>
        <p:txBody>
          <a:bodyPr>
            <a:normAutofit/>
          </a:bodyPr>
          <a:lstStyle/>
          <a:p>
            <a:r>
              <a:rPr lang="fr-FR" sz="4400" b="1" dirty="0" smtClean="0">
                <a:solidFill>
                  <a:srgbClr val="FF0000"/>
                </a:solidFill>
              </a:rPr>
              <a:t>Conclusion</a:t>
            </a:r>
            <a:endParaRPr lang="fr-FR" sz="4400" b="1" dirty="0">
              <a:solidFill>
                <a:srgbClr val="FF0000"/>
              </a:solidFill>
            </a:endParaRPr>
          </a:p>
        </p:txBody>
      </p:sp>
      <p:sp>
        <p:nvSpPr>
          <p:cNvPr id="4" name="Espace réservé du numéro de diapositive 5"/>
          <p:cNvSpPr>
            <a:spLocks noGrp="1"/>
          </p:cNvSpPr>
          <p:nvPr>
            <p:ph type="sldNum" sz="quarter" idx="12"/>
          </p:nvPr>
        </p:nvSpPr>
        <p:spPr/>
        <p:txBody>
          <a:bodyPr/>
          <a:lstStyle/>
          <a:p>
            <a:fld id="{86911181-95EC-470D-BCCD-BAEE3A1DD87A}" type="slidenum">
              <a:rPr lang="fr-FR"/>
              <a:pPr/>
              <a:t>33</a:t>
            </a:fld>
            <a:endParaRPr lang="fr-FR"/>
          </a:p>
        </p:txBody>
      </p:sp>
      <p:sp>
        <p:nvSpPr>
          <p:cNvPr id="26627" name="Rectangle 3"/>
          <p:cNvSpPr>
            <a:spLocks noGrp="1" noChangeArrowheads="1"/>
          </p:cNvSpPr>
          <p:nvPr>
            <p:ph sz="quarter" idx="1"/>
          </p:nvPr>
        </p:nvSpPr>
        <p:spPr/>
        <p:txBody>
          <a:bodyPr/>
          <a:lstStyle/>
          <a:p>
            <a:pPr>
              <a:buNone/>
            </a:pPr>
            <a:endParaRPr lang="fr-FR" dirty="0" smtClean="0"/>
          </a:p>
          <a:p>
            <a:pPr>
              <a:buNone/>
            </a:pPr>
            <a:r>
              <a:rPr lang="fr-FR" dirty="0" smtClean="0">
                <a:solidFill>
                  <a:srgbClr val="FF0000"/>
                </a:solidFill>
                <a:latin typeface="+mn-lt"/>
                <a:ea typeface="+mn-ea"/>
                <a:cs typeface="+mn-cs"/>
                <a:sym typeface="Wingdings" pitchFamily="2" charset="2"/>
              </a:rPr>
              <a:t></a:t>
            </a:r>
            <a:r>
              <a:rPr lang="fr-FR" dirty="0" smtClean="0">
                <a:solidFill>
                  <a:schemeClr val="tx1"/>
                </a:solidFill>
                <a:latin typeface="+mn-lt"/>
                <a:ea typeface="+mn-ea"/>
                <a:cs typeface="+mn-cs"/>
              </a:rPr>
              <a:t>L'intérêt </a:t>
            </a:r>
            <a:r>
              <a:rPr lang="fr-FR" dirty="0">
                <a:solidFill>
                  <a:schemeClr val="tx1"/>
                </a:solidFill>
                <a:latin typeface="+mn-lt"/>
                <a:ea typeface="+mn-ea"/>
                <a:cs typeface="+mn-cs"/>
              </a:rPr>
              <a:t>de la SDH est la richesse des </a:t>
            </a:r>
            <a:r>
              <a:rPr lang="fr-FR" dirty="0" smtClean="0">
                <a:solidFill>
                  <a:schemeClr val="tx1"/>
                </a:solidFill>
                <a:latin typeface="+mn-lt"/>
                <a:ea typeface="+mn-ea"/>
                <a:cs typeface="+mn-cs"/>
              </a:rPr>
              <a:t>fonctions de </a:t>
            </a:r>
            <a:r>
              <a:rPr lang="fr-FR" dirty="0">
                <a:solidFill>
                  <a:schemeClr val="tx1"/>
                </a:solidFill>
                <a:latin typeface="+mn-lt"/>
                <a:ea typeface="+mn-ea"/>
                <a:cs typeface="+mn-cs"/>
              </a:rPr>
              <a:t>gestion, de </a:t>
            </a:r>
            <a:r>
              <a:rPr lang="fr-FR" dirty="0" smtClean="0">
                <a:solidFill>
                  <a:schemeClr val="tx1"/>
                </a:solidFill>
                <a:latin typeface="+mn-lt"/>
                <a:ea typeface="+mn-ea"/>
                <a:cs typeface="+mn-cs"/>
              </a:rPr>
              <a:t>surveillance</a:t>
            </a:r>
            <a:r>
              <a:rPr lang="fr-FR" dirty="0">
                <a:solidFill>
                  <a:schemeClr val="tx1"/>
                </a:solidFill>
                <a:latin typeface="+mn-lt"/>
                <a:ea typeface="+mn-ea"/>
                <a:cs typeface="+mn-cs"/>
              </a:rPr>
              <a:t>, d'alarmes </a:t>
            </a:r>
            <a:r>
              <a:rPr lang="fr-FR" dirty="0" smtClean="0">
                <a:solidFill>
                  <a:schemeClr val="tx1"/>
                </a:solidFill>
                <a:latin typeface="+mn-lt"/>
                <a:ea typeface="+mn-ea"/>
                <a:cs typeface="+mn-cs"/>
              </a:rPr>
              <a:t>et d'</a:t>
            </a:r>
            <a:r>
              <a:rPr lang="fr-FR" dirty="0" err="1" smtClean="0">
                <a:solidFill>
                  <a:schemeClr val="tx1"/>
                </a:solidFill>
                <a:latin typeface="+mn-lt"/>
                <a:ea typeface="+mn-ea"/>
                <a:cs typeface="+mn-cs"/>
              </a:rPr>
              <a:t>autocicatrisation</a:t>
            </a:r>
            <a:r>
              <a:rPr lang="fr-FR" dirty="0" smtClean="0">
                <a:solidFill>
                  <a:schemeClr val="tx1"/>
                </a:solidFill>
                <a:latin typeface="+mn-lt"/>
                <a:ea typeface="+mn-ea"/>
                <a:cs typeface="+mn-cs"/>
              </a:rPr>
              <a:t>.</a:t>
            </a:r>
          </a:p>
          <a:p>
            <a:pPr>
              <a:buNone/>
            </a:pPr>
            <a:endParaRPr lang="fr-FR" dirty="0" smtClean="0">
              <a:solidFill>
                <a:schemeClr val="tx1"/>
              </a:solidFill>
              <a:latin typeface="+mn-lt"/>
              <a:ea typeface="+mn-ea"/>
              <a:cs typeface="+mn-cs"/>
            </a:endParaRPr>
          </a:p>
          <a:p>
            <a:pPr>
              <a:buNone/>
            </a:pPr>
            <a:r>
              <a:rPr lang="fr-FR" dirty="0" smtClean="0">
                <a:solidFill>
                  <a:srgbClr val="FF0000"/>
                </a:solidFill>
                <a:sym typeface="Wingdings" pitchFamily="2" charset="2"/>
              </a:rPr>
              <a:t></a:t>
            </a:r>
            <a:r>
              <a:rPr lang="fr-FR" dirty="0" smtClean="0"/>
              <a:t>Les concepts de la SDH répondent à un certain nombre d'objectifs qui sont la flexibilité, la visibilité, la facilité d'exploitation, la prise en compte des évolutions futures vers les hauts débits et l'interconnexion des systèmes.</a:t>
            </a:r>
            <a:endParaRPr lang="fr-FR" dirty="0"/>
          </a:p>
        </p:txBody>
      </p:sp>
    </p:spTree>
  </p:cSld>
  <p:clrMapOvr>
    <a:masterClrMapping/>
  </p:clrMapOvr>
  <p:transition spd="med">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260350"/>
            <a:ext cx="8229600" cy="1143000"/>
          </a:xfrm>
        </p:spPr>
        <p:txBody>
          <a:bodyPr>
            <a:normAutofit/>
          </a:bodyPr>
          <a:lstStyle/>
          <a:p>
            <a:r>
              <a:rPr lang="fr-FR" sz="4800" b="1" dirty="0">
                <a:solidFill>
                  <a:srgbClr val="FF0000"/>
                </a:solidFill>
              </a:rPr>
              <a:t>Biographie</a:t>
            </a:r>
          </a:p>
        </p:txBody>
      </p:sp>
      <p:sp>
        <p:nvSpPr>
          <p:cNvPr id="4" name="Espace réservé du numéro de diapositive 5"/>
          <p:cNvSpPr>
            <a:spLocks noGrp="1"/>
          </p:cNvSpPr>
          <p:nvPr>
            <p:ph type="sldNum" sz="quarter" idx="12"/>
          </p:nvPr>
        </p:nvSpPr>
        <p:spPr/>
        <p:txBody>
          <a:bodyPr/>
          <a:lstStyle/>
          <a:p>
            <a:fld id="{BB764C3D-7C16-483E-8C9A-7AEBDB235909}" type="slidenum">
              <a:rPr lang="fr-FR"/>
              <a:pPr/>
              <a:t>34</a:t>
            </a:fld>
            <a:endParaRPr lang="fr-FR"/>
          </a:p>
        </p:txBody>
      </p:sp>
      <p:sp>
        <p:nvSpPr>
          <p:cNvPr id="24579" name="Rectangle 3"/>
          <p:cNvSpPr>
            <a:spLocks noGrp="1" noChangeArrowheads="1"/>
          </p:cNvSpPr>
          <p:nvPr>
            <p:ph sz="quarter" idx="1"/>
          </p:nvPr>
        </p:nvSpPr>
        <p:spPr/>
        <p:txBody>
          <a:bodyPr/>
          <a:lstStyle/>
          <a:p>
            <a:endParaRPr lang="fr-FR" sz="2000" dirty="0" smtClean="0">
              <a:hlinkClick r:id="rId2"/>
            </a:endParaRPr>
          </a:p>
          <a:p>
            <a:endParaRPr lang="fr-FR" sz="2000" dirty="0">
              <a:solidFill>
                <a:schemeClr val="tx1">
                  <a:lumMod val="95000"/>
                  <a:lumOff val="5000"/>
                </a:schemeClr>
              </a:solidFill>
              <a:hlinkClick r:id="rId2"/>
            </a:endParaRPr>
          </a:p>
          <a:p>
            <a:endParaRPr lang="fr-FR" sz="2000" dirty="0" smtClean="0">
              <a:solidFill>
                <a:schemeClr val="tx1">
                  <a:lumMod val="95000"/>
                  <a:lumOff val="5000"/>
                </a:schemeClr>
              </a:solidFill>
              <a:hlinkClick r:id="rId2"/>
            </a:endParaRPr>
          </a:p>
          <a:p>
            <a:r>
              <a:rPr lang="fr-FR" sz="2000" dirty="0" smtClean="0">
                <a:solidFill>
                  <a:schemeClr val="tx1">
                    <a:lumMod val="95000"/>
                    <a:lumOff val="5000"/>
                  </a:schemeClr>
                </a:solidFill>
                <a:hlinkClick r:id="rId2"/>
              </a:rPr>
              <a:t>http://fr.wikipedia.org/wiki/Hi%C3%A9rarchie_num%C3%A9rique_synchrone</a:t>
            </a:r>
            <a:endParaRPr lang="fr-FR" sz="2000" dirty="0" smtClean="0">
              <a:solidFill>
                <a:schemeClr val="tx1">
                  <a:lumMod val="95000"/>
                  <a:lumOff val="5000"/>
                </a:schemeClr>
              </a:solidFill>
            </a:endParaRPr>
          </a:p>
          <a:p>
            <a:r>
              <a:rPr lang="fr-FR" sz="2000" dirty="0" smtClean="0">
                <a:solidFill>
                  <a:schemeClr val="tx1">
                    <a:lumMod val="95000"/>
                    <a:lumOff val="5000"/>
                  </a:schemeClr>
                </a:solidFill>
                <a:hlinkClick r:id="rId3"/>
              </a:rPr>
              <a:t>http://www.epinard.free.fr/SDH/PDHSDH.php</a:t>
            </a:r>
            <a:endParaRPr lang="fr-FR" sz="2000" dirty="0">
              <a:solidFill>
                <a:schemeClr val="tx1">
                  <a:lumMod val="95000"/>
                  <a:lumOff val="5000"/>
                </a:schemeClr>
              </a:solidFill>
              <a:hlinkClick r:id="rId3"/>
            </a:endParaRPr>
          </a:p>
          <a:p>
            <a:r>
              <a:rPr lang="fr-FR" sz="2000" dirty="0" smtClean="0">
                <a:solidFill>
                  <a:schemeClr val="tx1">
                    <a:lumMod val="95000"/>
                    <a:lumOff val="5000"/>
                  </a:schemeClr>
                </a:solidFill>
                <a:hlinkClick r:id="rId4"/>
              </a:rPr>
              <a:t>http://fr.wikipedia.org/wiki/SDH</a:t>
            </a:r>
            <a:endParaRPr lang="fr-FR" sz="2000" dirty="0" smtClean="0">
              <a:solidFill>
                <a:schemeClr val="tx1">
                  <a:lumMod val="95000"/>
                  <a:lumOff val="5000"/>
                </a:schemeClr>
              </a:solidFill>
            </a:endParaRPr>
          </a:p>
          <a:p>
            <a:r>
              <a:rPr lang="fr-FR" sz="2000" dirty="0" smtClean="0">
                <a:solidFill>
                  <a:schemeClr val="tx1">
                    <a:lumMod val="95000"/>
                    <a:lumOff val="5000"/>
                  </a:schemeClr>
                </a:solidFill>
                <a:hlinkClick r:id="rId5" action="ppaction://hlinkfile"/>
              </a:rPr>
              <a:t>file:///G:/projet%20TRD/doc%202/index.php.html</a:t>
            </a:r>
            <a:endParaRPr lang="fr-FR" sz="2000" dirty="0" smtClean="0">
              <a:solidFill>
                <a:schemeClr val="tx1">
                  <a:lumMod val="95000"/>
                  <a:lumOff val="5000"/>
                </a:schemeClr>
              </a:solidFill>
            </a:endParaRPr>
          </a:p>
          <a:p>
            <a:r>
              <a:rPr lang="fr-FR" sz="2000" dirty="0" smtClean="0">
                <a:solidFill>
                  <a:schemeClr val="tx1">
                    <a:lumMod val="95000"/>
                    <a:lumOff val="5000"/>
                  </a:schemeClr>
                </a:solidFill>
                <a:hlinkClick r:id="rId6" action="ppaction://hlinkfile"/>
              </a:rPr>
              <a:t>file:///C:/Users/dell/Desktop/doc%202/Transmission.php.html</a:t>
            </a:r>
            <a:endParaRPr lang="fr-FR" sz="2000" dirty="0" smtClean="0">
              <a:solidFill>
                <a:schemeClr val="tx1">
                  <a:lumMod val="95000"/>
                  <a:lumOff val="5000"/>
                </a:schemeClr>
              </a:solidFill>
            </a:endParaRPr>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35</a:t>
            </a:fld>
            <a:endParaRPr lang="fr-FR"/>
          </a:p>
        </p:txBody>
      </p:sp>
      <p:sp>
        <p:nvSpPr>
          <p:cNvPr id="4" name="Espace réservé du contenu 3"/>
          <p:cNvSpPr>
            <a:spLocks noGrp="1"/>
          </p:cNvSpPr>
          <p:nvPr>
            <p:ph sz="quarter" idx="1"/>
          </p:nvPr>
        </p:nvSpPr>
        <p:spPr>
          <a:xfrm>
            <a:off x="827584" y="980728"/>
            <a:ext cx="7772400" cy="4572000"/>
          </a:xfrm>
        </p:spPr>
        <p:txBody>
          <a:bodyPr/>
          <a:lstStyle/>
          <a:p>
            <a:pPr>
              <a:buNone/>
            </a:pPr>
            <a:r>
              <a:rPr lang="fr-FR" sz="2800" dirty="0" smtClean="0">
                <a:solidFill>
                  <a:schemeClr val="accent1">
                    <a:lumMod val="60000"/>
                    <a:lumOff val="40000"/>
                  </a:schemeClr>
                </a:solidFill>
                <a:latin typeface="Algerian" pitchFamily="82" charset="0"/>
              </a:rPr>
              <a:t/>
            </a:r>
            <a:br>
              <a:rPr lang="fr-FR" sz="2800" dirty="0" smtClean="0">
                <a:solidFill>
                  <a:schemeClr val="accent1">
                    <a:lumMod val="60000"/>
                    <a:lumOff val="40000"/>
                  </a:schemeClr>
                </a:solidFill>
                <a:latin typeface="Algerian" pitchFamily="82" charset="0"/>
              </a:rPr>
            </a:br>
            <a:r>
              <a:rPr lang="fr-FR" sz="8800" dirty="0" smtClean="0">
                <a:solidFill>
                  <a:schemeClr val="accent1">
                    <a:lumMod val="75000"/>
                  </a:schemeClr>
                </a:solidFill>
                <a:latin typeface="Algerian" pitchFamily="82" charset="0"/>
              </a:rPr>
              <a:t>Merci pour              votre attention</a:t>
            </a:r>
            <a:endParaRPr lang="fr-FR" sz="8800" dirty="0">
              <a:solidFill>
                <a:schemeClr val="accent1">
                  <a:lumMod val="75000"/>
                </a:schemeClr>
              </a:solidFill>
            </a:endParaRP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692696"/>
            <a:ext cx="7772400" cy="1143000"/>
          </a:xfrm>
        </p:spPr>
        <p:txBody>
          <a:bodyPr>
            <a:normAutofit fontScale="90000"/>
          </a:bodyPr>
          <a:lstStyle/>
          <a:p>
            <a:r>
              <a:rPr lang="fr-FR" sz="2800" dirty="0" smtClean="0">
                <a:solidFill>
                  <a:schemeClr val="accent1">
                    <a:lumMod val="60000"/>
                    <a:lumOff val="40000"/>
                  </a:schemeClr>
                </a:solidFill>
              </a:rPr>
              <a:t/>
            </a:r>
            <a:br>
              <a:rPr lang="fr-FR" sz="2800" dirty="0" smtClean="0">
                <a:solidFill>
                  <a:schemeClr val="accent1">
                    <a:lumMod val="60000"/>
                    <a:lumOff val="40000"/>
                  </a:schemeClr>
                </a:solidFill>
              </a:rPr>
            </a:br>
            <a:r>
              <a:rPr lang="fr-FR" sz="4400" b="1" dirty="0" smtClean="0">
                <a:solidFill>
                  <a:srgbClr val="FF0000"/>
                </a:solidFill>
              </a:rPr>
              <a:t> </a:t>
            </a:r>
            <a:r>
              <a:rPr lang="fr-FR" sz="4900" b="1" dirty="0" smtClean="0">
                <a:solidFill>
                  <a:srgbClr val="FF0000"/>
                </a:solidFill>
              </a:rPr>
              <a:t>Définitions</a:t>
            </a:r>
            <a:r>
              <a:rPr lang="fr-FR" sz="2800" dirty="0" smtClean="0"/>
              <a:t/>
            </a:r>
            <a:br>
              <a:rPr lang="fr-FR" sz="2800" dirty="0" smtClean="0"/>
            </a:br>
            <a:endParaRPr lang="fr-FR" sz="2800" dirty="0">
              <a:solidFill>
                <a:schemeClr val="accent1">
                  <a:lumMod val="60000"/>
                  <a:lumOff val="40000"/>
                </a:schemeClr>
              </a:solidFill>
            </a:endParaRPr>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4</a:t>
            </a:fld>
            <a:endParaRPr lang="fr-FR"/>
          </a:p>
        </p:txBody>
      </p:sp>
      <p:sp>
        <p:nvSpPr>
          <p:cNvPr id="4" name="Espace réservé du contenu 3"/>
          <p:cNvSpPr>
            <a:spLocks noGrp="1"/>
          </p:cNvSpPr>
          <p:nvPr>
            <p:ph sz="quarter" idx="1"/>
          </p:nvPr>
        </p:nvSpPr>
        <p:spPr/>
        <p:txBody>
          <a:bodyPr/>
          <a:lstStyle/>
          <a:p>
            <a:pPr>
              <a:buNone/>
            </a:pPr>
            <a:endParaRPr lang="fr-FR" sz="3600" dirty="0" smtClean="0">
              <a:solidFill>
                <a:schemeClr val="accent1">
                  <a:lumMod val="60000"/>
                  <a:lumOff val="40000"/>
                </a:schemeClr>
              </a:solidFill>
            </a:endParaRPr>
          </a:p>
          <a:p>
            <a:pPr>
              <a:buNone/>
            </a:pPr>
            <a:r>
              <a:rPr lang="fr-FR" sz="3600" dirty="0" smtClean="0">
                <a:solidFill>
                  <a:srgbClr val="FF0000"/>
                </a:solidFill>
              </a:rPr>
              <a:t>Que signifie PDH?</a:t>
            </a:r>
          </a:p>
          <a:p>
            <a:pPr>
              <a:buNone/>
            </a:pPr>
            <a:r>
              <a:rPr lang="fr-FR" dirty="0" smtClean="0"/>
              <a:t>  La </a:t>
            </a:r>
            <a:r>
              <a:rPr lang="fr-FR" b="1" dirty="0" smtClean="0"/>
              <a:t>hiérarchie numérique </a:t>
            </a:r>
            <a:r>
              <a:rPr lang="fr-FR" b="1" dirty="0" err="1" smtClean="0"/>
              <a:t>plésiochrone</a:t>
            </a:r>
            <a:r>
              <a:rPr lang="fr-FR" dirty="0" smtClean="0"/>
              <a:t> ou PDH (en anglais </a:t>
            </a:r>
            <a:r>
              <a:rPr lang="fr-FR" i="1" dirty="0" err="1" smtClean="0"/>
              <a:t>Plesiochronous</a:t>
            </a:r>
            <a:r>
              <a:rPr lang="fr-FR" i="1" dirty="0" smtClean="0"/>
              <a:t> Digital </a:t>
            </a:r>
            <a:r>
              <a:rPr lang="fr-FR" i="1" dirty="0" err="1" smtClean="0"/>
              <a:t>Hierarchy</a:t>
            </a:r>
            <a:r>
              <a:rPr lang="fr-FR" dirty="0" smtClean="0"/>
              <a:t>) est une technologie utilisée dans les réseaux de télécommunications afin de véhiculer les voies téléphoniques numérisées .</a:t>
            </a:r>
          </a:p>
          <a:p>
            <a:endParaRPr lang="fr-FR" dirty="0"/>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5</a:t>
            </a:fld>
            <a:endParaRPr lang="fr-FR"/>
          </a:p>
        </p:txBody>
      </p:sp>
      <p:pic>
        <p:nvPicPr>
          <p:cNvPr id="47106" name="Picture 2" descr="C:\Users\dell\Desktop\PDH-E.jpg"/>
          <p:cNvPicPr>
            <a:picLocks noGrp="1" noChangeAspect="1" noChangeArrowheads="1"/>
          </p:cNvPicPr>
          <p:nvPr>
            <p:ph sz="quarter" idx="1"/>
          </p:nvPr>
        </p:nvPicPr>
        <p:blipFill>
          <a:blip r:embed="rId2" cstate="print"/>
          <a:srcRect/>
          <a:stretch>
            <a:fillRect/>
          </a:stretch>
        </p:blipFill>
        <p:spPr bwMode="auto">
          <a:xfrm>
            <a:off x="323528" y="361528"/>
            <a:ext cx="8532440" cy="6019800"/>
          </a:xfrm>
          <a:prstGeom prst="rect">
            <a:avLst/>
          </a:prstGeom>
          <a:noFill/>
        </p:spPr>
      </p:pic>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0"/>
            <a:ext cx="7772400" cy="1143000"/>
          </a:xfrm>
        </p:spPr>
        <p:txBody>
          <a:bodyPr>
            <a:normAutofit/>
          </a:bodyPr>
          <a:lstStyle/>
          <a:p>
            <a:r>
              <a:rPr lang="fr-FR" sz="4400" b="1" dirty="0" smtClean="0">
                <a:solidFill>
                  <a:schemeClr val="accent1">
                    <a:lumMod val="75000"/>
                  </a:schemeClr>
                </a:solidFill>
              </a:rPr>
              <a:t> </a:t>
            </a:r>
            <a:endParaRPr lang="fr-FR" sz="4400" b="1" dirty="0">
              <a:solidFill>
                <a:schemeClr val="accent1">
                  <a:lumMod val="75000"/>
                </a:schemeClr>
              </a:solidFill>
            </a:endParaRPr>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6</a:t>
            </a:fld>
            <a:endParaRPr lang="fr-FR"/>
          </a:p>
        </p:txBody>
      </p:sp>
      <p:sp>
        <p:nvSpPr>
          <p:cNvPr id="4" name="Espace réservé du contenu 3"/>
          <p:cNvSpPr>
            <a:spLocks noGrp="1"/>
          </p:cNvSpPr>
          <p:nvPr>
            <p:ph sz="quarter" idx="1"/>
          </p:nvPr>
        </p:nvSpPr>
        <p:spPr>
          <a:xfrm>
            <a:off x="755576" y="1268760"/>
            <a:ext cx="7772400" cy="4572000"/>
          </a:xfrm>
        </p:spPr>
        <p:txBody>
          <a:bodyPr>
            <a:normAutofit fontScale="32500" lnSpcReduction="20000"/>
          </a:bodyPr>
          <a:lstStyle/>
          <a:p>
            <a:pPr>
              <a:buNone/>
            </a:pPr>
            <a:r>
              <a:rPr lang="fr-FR" sz="12800" dirty="0" smtClean="0">
                <a:solidFill>
                  <a:srgbClr val="FF0000"/>
                </a:solidFill>
              </a:rPr>
              <a:t>Que signifie SDH ?</a:t>
            </a:r>
          </a:p>
          <a:p>
            <a:pPr>
              <a:buNone/>
            </a:pPr>
            <a:r>
              <a:rPr lang="fr-FR" sz="11200" dirty="0" smtClean="0"/>
              <a:t> </a:t>
            </a:r>
            <a:r>
              <a:rPr lang="fr-FR" sz="9600" dirty="0" smtClean="0"/>
              <a:t>La </a:t>
            </a:r>
            <a:r>
              <a:rPr lang="fr-FR" sz="9600" b="1" dirty="0" smtClean="0"/>
              <a:t>hiérarchie numérique synchrone ou SDH (en anglais </a:t>
            </a:r>
            <a:r>
              <a:rPr lang="fr-FR" sz="9600" b="1" i="1" dirty="0" err="1" smtClean="0"/>
              <a:t>Synchronous</a:t>
            </a:r>
            <a:r>
              <a:rPr lang="fr-FR" sz="9600" b="1" i="1" dirty="0" smtClean="0"/>
              <a:t> Digital </a:t>
            </a:r>
            <a:r>
              <a:rPr lang="fr-FR" sz="9600" b="1" i="1" dirty="0" err="1" smtClean="0"/>
              <a:t>Hierarchy</a:t>
            </a:r>
            <a:r>
              <a:rPr lang="fr-FR" sz="9600" b="1" i="1" dirty="0" smtClean="0"/>
              <a:t>) </a:t>
            </a:r>
            <a:r>
              <a:rPr lang="fr-FR" sz="11200" dirty="0" smtClean="0"/>
              <a:t>  </a:t>
            </a:r>
          </a:p>
          <a:p>
            <a:pPr>
              <a:buNone/>
            </a:pPr>
            <a:r>
              <a:rPr lang="fr-FR" sz="11200" dirty="0" smtClean="0"/>
              <a:t>    c’ est un ensemble de protocoles pour la transmission de données numériques à haut débit. Il relève du niveau 1 du modèle en couches de l'OSI et correspond à SONET aux États-Unis. </a:t>
            </a:r>
          </a:p>
          <a:p>
            <a:pPr>
              <a:buNone/>
            </a:pPr>
            <a:r>
              <a:rPr lang="fr-FR" sz="11200" dirty="0" smtClean="0"/>
              <a:t>  </a:t>
            </a:r>
          </a:p>
          <a:p>
            <a:endParaRPr lang="fr-FR" dirty="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7</a:t>
            </a:fld>
            <a:endParaRPr lang="fr-FR"/>
          </a:p>
        </p:txBody>
      </p:sp>
      <p:sp>
        <p:nvSpPr>
          <p:cNvPr id="4" name="Espace réservé du contenu 3"/>
          <p:cNvSpPr>
            <a:spLocks noGrp="1"/>
          </p:cNvSpPr>
          <p:nvPr>
            <p:ph sz="quarter" idx="1"/>
          </p:nvPr>
        </p:nvSpPr>
        <p:spPr/>
        <p:txBody>
          <a:bodyPr>
            <a:normAutofit fontScale="40000" lnSpcReduction="20000"/>
          </a:bodyPr>
          <a:lstStyle/>
          <a:p>
            <a:r>
              <a:rPr lang="fr-FR" sz="9600" dirty="0" smtClean="0"/>
              <a:t>En pratique ,ces protocoles sont utilisés par les opérateurs de télécommunication pour leur réseau, mais la SDH fait aussi l'objet de services vendus aux entreprises, comme l'offre SMHD de France Télécom, une offre de boucle(s) privative(s) basée sur la technologie SDH.</a:t>
            </a:r>
            <a:endParaRPr lang="fr-FR" dirty="0"/>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8</a:t>
            </a:fld>
            <a:endParaRPr lang="fr-FR"/>
          </a:p>
        </p:txBody>
      </p:sp>
      <p:sp>
        <p:nvSpPr>
          <p:cNvPr id="4" name="Espace réservé du contenu 3"/>
          <p:cNvSpPr>
            <a:spLocks noGrp="1"/>
          </p:cNvSpPr>
          <p:nvPr>
            <p:ph sz="quarter" idx="1"/>
          </p:nvPr>
        </p:nvSpPr>
        <p:spPr/>
        <p:txBody>
          <a:bodyPr/>
          <a:lstStyle/>
          <a:p>
            <a:pPr>
              <a:buNone/>
            </a:pPr>
            <a:r>
              <a:rPr lang="fr-FR" dirty="0" smtClean="0"/>
              <a:t> </a:t>
            </a:r>
            <a:endParaRPr lang="fr-FR" dirty="0"/>
          </a:p>
        </p:txBody>
      </p:sp>
      <p:pic>
        <p:nvPicPr>
          <p:cNvPr id="48130" name="Picture 2" descr="C:\Users\dell\Desktop\center_SDH_s.gif"/>
          <p:cNvPicPr>
            <a:picLocks noChangeAspect="1" noChangeArrowheads="1"/>
          </p:cNvPicPr>
          <p:nvPr/>
        </p:nvPicPr>
        <p:blipFill>
          <a:blip r:embed="rId2" cstate="print"/>
          <a:srcRect/>
          <a:stretch>
            <a:fillRect/>
          </a:stretch>
        </p:blipFill>
        <p:spPr bwMode="auto">
          <a:xfrm>
            <a:off x="539552" y="404664"/>
            <a:ext cx="7920880" cy="5825963"/>
          </a:xfrm>
          <a:prstGeom prst="rect">
            <a:avLst/>
          </a:prstGeom>
          <a:noFill/>
        </p:spPr>
      </p:pic>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88642A66-1016-4075-8189-149FA58DAEC4}" type="slidenum">
              <a:rPr lang="fr-FR" smtClean="0"/>
              <a:pPr/>
              <a:t>9</a:t>
            </a:fld>
            <a:endParaRPr lang="fr-FR"/>
          </a:p>
        </p:txBody>
      </p:sp>
      <p:sp>
        <p:nvSpPr>
          <p:cNvPr id="4" name="Espace réservé du contenu 3"/>
          <p:cNvSpPr>
            <a:spLocks noGrp="1"/>
          </p:cNvSpPr>
          <p:nvPr>
            <p:ph sz="quarter" idx="1"/>
          </p:nvPr>
        </p:nvSpPr>
        <p:spPr/>
        <p:txBody>
          <a:bodyPr/>
          <a:lstStyle/>
          <a:p>
            <a:r>
              <a:rPr lang="fr-FR" sz="3200" dirty="0" smtClean="0"/>
              <a:t>Ses débits sont appelés STM-i avec le STM-1 égal à 155 Mbit/s</a:t>
            </a:r>
            <a:r>
              <a:rPr lang="fr-FR" sz="3200" dirty="0" smtClean="0"/>
              <a:t>. STM signifie </a:t>
            </a:r>
            <a:r>
              <a:rPr lang="fr-FR" sz="3200" dirty="0" err="1" smtClean="0"/>
              <a:t>Synchronous</a:t>
            </a:r>
            <a:r>
              <a:rPr lang="fr-FR" sz="3200" dirty="0" smtClean="0"/>
              <a:t> Transport Module. </a:t>
            </a:r>
            <a:r>
              <a:rPr lang="fr-FR" sz="3200" dirty="0" smtClean="0"/>
              <a:t>Le STM-4 correspond à un débit de 622 Mbit/s, le STM-16 correspond à un débit de 2,5 </a:t>
            </a:r>
            <a:r>
              <a:rPr lang="fr-FR" sz="3200" dirty="0" err="1" smtClean="0"/>
              <a:t>Gbit</a:t>
            </a:r>
            <a:r>
              <a:rPr lang="fr-FR" sz="3200" dirty="0" smtClean="0"/>
              <a:t>/s et le STM-64 correspond à un débit de 10 </a:t>
            </a:r>
            <a:r>
              <a:rPr lang="fr-FR" sz="3200" dirty="0" err="1" smtClean="0"/>
              <a:t>Gbit</a:t>
            </a:r>
            <a:r>
              <a:rPr lang="fr-FR" sz="3200" dirty="0" smtClean="0"/>
              <a:t>/s.</a:t>
            </a:r>
          </a:p>
          <a:p>
            <a:endParaRPr lang="fr-FR" dirty="0"/>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712</TotalTime>
  <Words>1127</Words>
  <Application>Microsoft Office PowerPoint</Application>
  <PresentationFormat>Affichage à l'écran (4:3)</PresentationFormat>
  <Paragraphs>190</Paragraphs>
  <Slides>35</Slides>
  <Notes>4</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Capitaux</vt:lpstr>
      <vt:lpstr> </vt:lpstr>
      <vt:lpstr>Plan du Travail</vt:lpstr>
      <vt:lpstr>Introduction </vt:lpstr>
      <vt:lpstr>  Définitions </vt:lpstr>
      <vt:lpstr> </vt:lpstr>
      <vt:lpstr> </vt:lpstr>
      <vt:lpstr> </vt:lpstr>
      <vt:lpstr> </vt:lpstr>
      <vt:lpstr> </vt:lpstr>
      <vt:lpstr>Historique</vt:lpstr>
      <vt:lpstr> </vt:lpstr>
      <vt:lpstr>Diapositive 12</vt:lpstr>
      <vt:lpstr>  Caractéristiques de la PDH</vt:lpstr>
      <vt:lpstr> </vt:lpstr>
      <vt:lpstr> </vt:lpstr>
      <vt:lpstr>Diapositive 16</vt:lpstr>
      <vt:lpstr> </vt:lpstr>
      <vt:lpstr> </vt:lpstr>
      <vt:lpstr>Nécessité de SDH</vt:lpstr>
      <vt:lpstr> </vt:lpstr>
      <vt:lpstr>    Les principaux avantages de la SDH </vt:lpstr>
      <vt:lpstr> </vt:lpstr>
      <vt:lpstr> </vt:lpstr>
      <vt:lpstr>SDH se situe au niveau 1 et 2 du model OSI : </vt:lpstr>
      <vt:lpstr> </vt:lpstr>
      <vt:lpstr>Applications SDH</vt:lpstr>
      <vt:lpstr>Topologie de SDH</vt:lpstr>
      <vt:lpstr> </vt:lpstr>
      <vt:lpstr>Diapositive 29</vt:lpstr>
      <vt:lpstr> </vt:lpstr>
      <vt:lpstr> </vt:lpstr>
      <vt:lpstr> </vt:lpstr>
      <vt:lpstr>Conclusion</vt:lpstr>
      <vt:lpstr>Biographie</vt:lpstr>
      <vt:lpst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SDH/PDH</dc:title>
  <dc:creator>ASMA</dc:creator>
  <cp:lastModifiedBy>dell</cp:lastModifiedBy>
  <cp:revision>79</cp:revision>
  <dcterms:created xsi:type="dcterms:W3CDTF">2011-12-01T17:39:00Z</dcterms:created>
  <dcterms:modified xsi:type="dcterms:W3CDTF">2011-12-03T02:08:02Z</dcterms:modified>
</cp:coreProperties>
</file>