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5" r:id="rId3"/>
    <p:sldId id="258" r:id="rId4"/>
    <p:sldId id="259" r:id="rId5"/>
    <p:sldId id="261" r:id="rId6"/>
    <p:sldId id="269" r:id="rId7"/>
    <p:sldId id="266" r:id="rId8"/>
    <p:sldId id="260" r:id="rId9"/>
    <p:sldId id="262" r:id="rId10"/>
    <p:sldId id="257" r:id="rId11"/>
    <p:sldId id="263" r:id="rId12"/>
    <p:sldId id="268" r:id="rId13"/>
    <p:sldId id="271" r:id="rId14"/>
    <p:sldId id="270" r:id="rId15"/>
    <p:sldId id="272" r:id="rId16"/>
    <p:sldId id="267" r:id="rId17"/>
    <p:sldId id="27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582" autoAdjust="0"/>
  </p:normalViewPr>
  <p:slideViewPr>
    <p:cSldViewPr>
      <p:cViewPr varScale="1">
        <p:scale>
          <a:sx n="54" d="100"/>
          <a:sy n="54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3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8D532-2FE1-431D-83B9-5B4EDA00FB55}" type="datetimeFigureOut">
              <a:rPr lang="fr-FR" smtClean="0"/>
              <a:t>07/11/2010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859A1-F18B-4484-ADBB-CFED7CA53494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859A1-F18B-4484-ADBB-CFED7CA53494}" type="slidenum">
              <a:rPr lang="fr-FR" smtClean="0"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07/11/2010</a:t>
            </a:fld>
            <a:endParaRPr lang="fr-BE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Autofit/>
          </a:bodyPr>
          <a:lstStyle/>
          <a:p>
            <a:pPr algn="ctr"/>
            <a:r>
              <a:rPr lang="fr-FR" sz="40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fr-FR" sz="4000" b="1" i="1" dirty="0" smtClean="0">
                <a:latin typeface="Aparajita" pitchFamily="34" charset="0"/>
                <a:cs typeface="Aparajita" pitchFamily="34" charset="0"/>
              </a:rPr>
            </a:br>
            <a:r>
              <a:rPr lang="fr-FR" sz="40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fr-FR" sz="4000" b="1" i="1" dirty="0" smtClean="0">
                <a:latin typeface="Aparajita" pitchFamily="34" charset="0"/>
                <a:cs typeface="Aparajita" pitchFamily="34" charset="0"/>
              </a:rPr>
            </a:br>
            <a:r>
              <a:rPr lang="fr-FR" sz="4000" b="1" i="1" dirty="0" smtClean="0">
                <a:latin typeface="Aparajita" pitchFamily="34" charset="0"/>
                <a:cs typeface="Aparajita" pitchFamily="34" charset="0"/>
              </a:rPr>
              <a:t>Project Management</a:t>
            </a:r>
            <a:endParaRPr lang="fr-FR" sz="4000" b="1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rmAutofit fontScale="92500" lnSpcReduction="20000"/>
          </a:bodyPr>
          <a:lstStyle/>
          <a:p>
            <a:pPr algn="ctr"/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sz="3200" b="1" i="1" dirty="0" smtClean="0"/>
              <a:t>2</a:t>
            </a:r>
            <a:r>
              <a:rPr lang="fr-FR" sz="3200" b="1" i="1" baseline="30000" dirty="0" smtClean="0"/>
              <a:t>nd</a:t>
            </a:r>
            <a:r>
              <a:rPr lang="fr-FR" sz="3200" b="1" i="1" dirty="0" smtClean="0"/>
              <a:t> workshop</a:t>
            </a:r>
          </a:p>
          <a:p>
            <a:endParaRPr lang="fr-FR" dirty="0" smtClean="0"/>
          </a:p>
          <a:p>
            <a:pPr algn="ctr">
              <a:buNone/>
            </a:pPr>
            <a:r>
              <a:rPr lang="fr-FR" sz="3200" b="1" i="1" dirty="0" smtClean="0">
                <a:cs typeface="Aharoni" pitchFamily="2" charset="-79"/>
              </a:rPr>
              <a:t>Introduction à  la gestion de projet</a:t>
            </a:r>
          </a:p>
          <a:p>
            <a:pPr>
              <a:buNone/>
            </a:pPr>
            <a:r>
              <a:rPr lang="fr-FR" sz="3200" b="1" i="1" dirty="0" smtClean="0">
                <a:cs typeface="Aharoni" pitchFamily="2" charset="-79"/>
              </a:rPr>
              <a:t> </a:t>
            </a:r>
          </a:p>
          <a:p>
            <a:pPr algn="ctr">
              <a:buNone/>
            </a:pPr>
            <a:endParaRPr lang="fr-FR" sz="3200" b="1" i="1" dirty="0" smtClean="0">
              <a:cs typeface="Aharoni" pitchFamily="2" charset="-79"/>
            </a:endParaRPr>
          </a:p>
          <a:p>
            <a:pPr algn="ctr">
              <a:buNone/>
            </a:pPr>
            <a:endParaRPr lang="fr-FR" sz="3200" b="1" i="1" dirty="0" smtClean="0">
              <a:cs typeface="Aharoni" pitchFamily="2" charset="-79"/>
            </a:endParaRPr>
          </a:p>
          <a:p>
            <a:pPr algn="ctr">
              <a:buNone/>
            </a:pPr>
            <a:endParaRPr lang="fr-FR" sz="3200" b="1" i="1" dirty="0" smtClean="0">
              <a:cs typeface="Aharoni" pitchFamily="2" charset="-79"/>
            </a:endParaRPr>
          </a:p>
          <a:p>
            <a:pPr algn="r">
              <a:buNone/>
            </a:pPr>
            <a:r>
              <a:rPr lang="fr-FR" sz="1600" b="1" i="1" dirty="0" smtClean="0">
                <a:cs typeface="Aharoni" pitchFamily="2" charset="-79"/>
              </a:rPr>
              <a:t>Slimani Haythem &amp; Rezgui Khair-Eddine</a:t>
            </a:r>
            <a:endParaRPr lang="fr-FR" sz="1600" b="1" i="1" dirty="0">
              <a:cs typeface="Aharoni" pitchFamily="2" charset="-79"/>
            </a:endParaRPr>
          </a:p>
        </p:txBody>
      </p:sp>
      <p:pic>
        <p:nvPicPr>
          <p:cNvPr id="4" name="Image 3" descr="logofs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71625" cy="838200"/>
          </a:xfrm>
          <a:prstGeom prst="rect">
            <a:avLst/>
          </a:prstGeom>
        </p:spPr>
      </p:pic>
      <p:pic>
        <p:nvPicPr>
          <p:cNvPr id="5" name="Image 4" descr="Logo-cllfs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48500" y="0"/>
            <a:ext cx="2095500" cy="838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Le projet : définition </a:t>
            </a:r>
            <a:r>
              <a:rPr lang="fr-FR" sz="2000" b="1" dirty="0" smtClean="0"/>
              <a:t>générale </a:t>
            </a:r>
            <a:r>
              <a:rPr lang="fr-FR" sz="2000" b="1" dirty="0" smtClean="0"/>
              <a:t>et première </a:t>
            </a:r>
            <a:r>
              <a:rPr lang="fr-FR" sz="2000" b="1" dirty="0" smtClean="0"/>
              <a:t>approche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projet informatique</a:t>
            </a:r>
          </a:p>
          <a:p>
            <a:endParaRPr lang="fr-FR" sz="2000" b="1" dirty="0" smtClean="0"/>
          </a:p>
          <a:p>
            <a:r>
              <a:rPr lang="fr-FR" sz="2800" b="1" i="1" u="sng" dirty="0" smtClean="0">
                <a:solidFill>
                  <a:srgbClr val="7030A0"/>
                </a:solidFill>
              </a:rPr>
              <a:t>La gestion d’un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portrait d’un « Project Manager »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Présentation du logiciel «  à compléter » par Mr Khair-Eddine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D</a:t>
            </a:r>
            <a:r>
              <a:rPr lang="fr-FR" sz="2000" b="1" dirty="0" smtClean="0"/>
              <a:t>iscussion</a:t>
            </a:r>
          </a:p>
          <a:p>
            <a:endParaRPr lang="fr-FR" sz="2000" b="1" dirty="0" smtClean="0"/>
          </a:p>
          <a:p>
            <a:endParaRPr lang="fr-FR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La gestion d’un Projet informatique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r>
              <a:rPr lang="fr-FR" sz="2200" dirty="0" smtClean="0"/>
              <a:t>Les quelques constats énoncés ci-dessus donne un aperçu de la complexité des projets informatiques. Pour cette raison, la </a:t>
            </a:r>
            <a:r>
              <a:rPr lang="fr-FR" sz="2200" b="1" dirty="0" smtClean="0"/>
              <a:t>gestion de projet informatiques</a:t>
            </a:r>
            <a:r>
              <a:rPr lang="fr-FR" sz="2200" dirty="0" smtClean="0"/>
              <a:t> est un métier à part entière, qui prend une importance de plus en plus considérable. </a:t>
            </a:r>
            <a:endParaRPr lang="fr-FR" sz="2200" dirty="0" smtClean="0"/>
          </a:p>
          <a:p>
            <a:pPr>
              <a:buNone/>
            </a:pPr>
            <a:endParaRPr lang="fr-FR" sz="2200" dirty="0" smtClean="0"/>
          </a:p>
          <a:p>
            <a:r>
              <a:rPr lang="fr-FR" sz="2200" dirty="0" smtClean="0"/>
              <a:t>« L'informatique semble encore chercher la recette miracle qui permettra aux gens d'écrire des programmes corrects sans avoir à réfléchir. Au lieu de cela, nous devons apprendre aux gens comment réfléchir. </a:t>
            </a:r>
            <a:r>
              <a:rPr lang="fr-FR" sz="2200" dirty="0" smtClean="0"/>
              <a:t>»</a:t>
            </a:r>
          </a:p>
          <a:p>
            <a:endParaRPr lang="fr-FR" sz="2200" dirty="0" smtClean="0">
              <a:sym typeface="Wingdings" pitchFamily="2" charset="2"/>
            </a:endParaRPr>
          </a:p>
          <a:p>
            <a:r>
              <a:rPr lang="fr-FR" sz="2200" dirty="0" smtClean="0">
                <a:sym typeface="Wingdings" pitchFamily="2" charset="2"/>
              </a:rPr>
              <a:t> La recette miracle : Project Management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La gestion d’un Projet informatique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Les taches dans la gestion de </a:t>
            </a:r>
            <a:r>
              <a:rPr lang="fr-FR" sz="2800" b="1" dirty="0" smtClean="0"/>
              <a:t>projet</a:t>
            </a:r>
          </a:p>
          <a:p>
            <a:endParaRPr lang="fr-FR" sz="2200" b="1" dirty="0" smtClean="0"/>
          </a:p>
          <a:p>
            <a:r>
              <a:rPr lang="fr-FR" sz="2200" dirty="0" smtClean="0"/>
              <a:t>• Définition </a:t>
            </a:r>
            <a:r>
              <a:rPr lang="fr-FR" sz="2200" dirty="0" smtClean="0"/>
              <a:t>du projet</a:t>
            </a:r>
          </a:p>
          <a:p>
            <a:r>
              <a:rPr lang="fr-FR" sz="2200" dirty="0" smtClean="0"/>
              <a:t>• Identification du périmètre</a:t>
            </a:r>
          </a:p>
          <a:p>
            <a:r>
              <a:rPr lang="fr-FR" sz="2200" dirty="0" smtClean="0"/>
              <a:t>• Identification des ressources</a:t>
            </a:r>
          </a:p>
          <a:p>
            <a:r>
              <a:rPr lang="fr-FR" sz="2200" dirty="0" smtClean="0"/>
              <a:t>• Elaboration du planning</a:t>
            </a:r>
          </a:p>
          <a:p>
            <a:r>
              <a:rPr lang="fr-FR" sz="2200" dirty="0" smtClean="0"/>
              <a:t>• Définition des critères qualités</a:t>
            </a:r>
          </a:p>
          <a:p>
            <a:r>
              <a:rPr lang="fr-FR" sz="2200" dirty="0" smtClean="0"/>
              <a:t>• Management des équipes</a:t>
            </a:r>
          </a:p>
          <a:p>
            <a:r>
              <a:rPr lang="fr-FR" sz="2200" dirty="0" smtClean="0"/>
              <a:t>• Gestion des avancements</a:t>
            </a:r>
          </a:p>
          <a:p>
            <a:r>
              <a:rPr lang="fr-FR" sz="2200" dirty="0" smtClean="0"/>
              <a:t>• Coordination et contact</a:t>
            </a:r>
          </a:p>
          <a:p>
            <a:pPr>
              <a:buNone/>
            </a:pPr>
            <a:endParaRPr lang="fr-FR" sz="2200" b="1" dirty="0" smtClean="0"/>
          </a:p>
          <a:p>
            <a:pPr>
              <a:buNone/>
            </a:pPr>
            <a:r>
              <a:rPr lang="fr-FR" sz="2200" b="1" dirty="0" smtClean="0"/>
              <a:t> </a:t>
            </a:r>
            <a:r>
              <a:rPr lang="fr-FR" sz="2200" b="1" dirty="0" smtClean="0"/>
              <a:t>                    Chef </a:t>
            </a:r>
            <a:r>
              <a:rPr lang="fr-FR" sz="2200" b="1" dirty="0" smtClean="0"/>
              <a:t>de Projet </a:t>
            </a:r>
            <a:r>
              <a:rPr lang="fr-FR" sz="2200" b="1" dirty="0" smtClean="0"/>
              <a:t> </a:t>
            </a:r>
            <a:r>
              <a:rPr lang="fr-FR" sz="2200" b="1" dirty="0" smtClean="0">
                <a:sym typeface="Wingdings" pitchFamily="2" charset="2"/>
              </a:rPr>
              <a:t> </a:t>
            </a:r>
            <a:r>
              <a:rPr lang="fr-FR" sz="2200" b="1" dirty="0" smtClean="0"/>
              <a:t>activité </a:t>
            </a:r>
            <a:r>
              <a:rPr lang="fr-FR" sz="2200" b="1" dirty="0" smtClean="0"/>
              <a:t>à temps plein</a:t>
            </a:r>
            <a:endParaRPr lang="fr-FR" sz="2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Le projet : définition </a:t>
            </a:r>
            <a:r>
              <a:rPr lang="fr-FR" sz="2000" b="1" dirty="0" smtClean="0"/>
              <a:t>générale </a:t>
            </a:r>
            <a:r>
              <a:rPr lang="fr-FR" sz="2000" b="1" dirty="0" smtClean="0"/>
              <a:t>et première </a:t>
            </a:r>
            <a:r>
              <a:rPr lang="fr-FR" sz="2000" b="1" dirty="0" smtClean="0"/>
              <a:t>approche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La gestion d’un Projet informatique</a:t>
            </a:r>
          </a:p>
          <a:p>
            <a:endParaRPr lang="fr-FR" sz="2000" b="1" dirty="0" smtClean="0"/>
          </a:p>
          <a:p>
            <a:r>
              <a:rPr lang="fr-FR" sz="2800" b="1" i="1" u="sng" dirty="0" smtClean="0">
                <a:solidFill>
                  <a:srgbClr val="7030A0"/>
                </a:solidFill>
              </a:rPr>
              <a:t>Le portrait d’un « Project Manager »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Présentation du logiciel «  à compléter » par Mr Khair-Eddine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D</a:t>
            </a:r>
            <a:r>
              <a:rPr lang="fr-FR" sz="2000" b="1" dirty="0" smtClean="0"/>
              <a:t>iscussion</a:t>
            </a:r>
          </a:p>
          <a:p>
            <a:endParaRPr lang="fr-FR" sz="2000" b="1" dirty="0" smtClean="0"/>
          </a:p>
          <a:p>
            <a:endParaRPr lang="fr-FR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 portrait d’un « Project Manager »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b="1" dirty="0" smtClean="0"/>
          </a:p>
          <a:p>
            <a:r>
              <a:rPr lang="fr-FR" sz="2000" dirty="0" smtClean="0"/>
              <a:t>Le meilleur manager est celui qui sait trouver les talents pour faire les choses, et qui sait aussi réfréner son envie de s'en mêler pendant qu'ils les font.</a:t>
            </a:r>
            <a:br>
              <a:rPr lang="fr-FR" sz="2000" dirty="0" smtClean="0"/>
            </a:br>
            <a:r>
              <a:rPr lang="fr-FR" sz="2000" dirty="0" smtClean="0"/>
              <a:t>                                                                                   </a:t>
            </a:r>
            <a:r>
              <a:rPr lang="fr-FR" sz="2000" b="1" dirty="0" smtClean="0"/>
              <a:t>Theodore </a:t>
            </a:r>
            <a:r>
              <a:rPr lang="fr-FR" sz="2000" b="1" dirty="0" smtClean="0"/>
              <a:t>Roosevelt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Un bon </a:t>
            </a:r>
            <a:r>
              <a:rPr lang="fr-FR" sz="2000" b="1" dirty="0" smtClean="0"/>
              <a:t>manager</a:t>
            </a:r>
            <a:r>
              <a:rPr lang="fr-FR" sz="2000" dirty="0" smtClean="0"/>
              <a:t> doit notamment être capable de : </a:t>
            </a:r>
          </a:p>
          <a:p>
            <a:pPr>
              <a:buNone/>
            </a:pPr>
            <a:r>
              <a:rPr lang="fr-FR" sz="2000" dirty="0" smtClean="0"/>
              <a:t>      • d'organiser </a:t>
            </a:r>
            <a:r>
              <a:rPr lang="fr-FR" sz="2000" dirty="0" smtClean="0"/>
              <a:t>et accompagner le travail de son équipe au quotidien </a:t>
            </a:r>
          </a:p>
          <a:p>
            <a:pPr>
              <a:buNone/>
            </a:pPr>
            <a:r>
              <a:rPr lang="fr-FR" sz="2000" dirty="0" smtClean="0"/>
              <a:t>      • fixer </a:t>
            </a:r>
            <a:r>
              <a:rPr lang="fr-FR" sz="2000" dirty="0" smtClean="0"/>
              <a:t>les objectifs et négocier les moyens ;</a:t>
            </a:r>
          </a:p>
          <a:p>
            <a:pPr>
              <a:buNone/>
            </a:pPr>
            <a:r>
              <a:rPr lang="fr-FR" sz="2000" dirty="0" smtClean="0"/>
              <a:t>      </a:t>
            </a:r>
            <a:r>
              <a:rPr lang="fr-FR" sz="2000" dirty="0" smtClean="0"/>
              <a:t>• </a:t>
            </a:r>
            <a:r>
              <a:rPr lang="fr-FR" sz="2000" dirty="0" smtClean="0"/>
              <a:t>évaluer </a:t>
            </a:r>
            <a:r>
              <a:rPr lang="fr-FR" sz="2000" dirty="0" smtClean="0"/>
              <a:t>les résultats et apprécier les performances ;</a:t>
            </a:r>
          </a:p>
          <a:p>
            <a:pPr>
              <a:buNone/>
            </a:pPr>
            <a:r>
              <a:rPr lang="fr-FR" sz="2000" dirty="0" smtClean="0"/>
              <a:t>      </a:t>
            </a:r>
            <a:r>
              <a:rPr lang="fr-FR" sz="2000" dirty="0" smtClean="0"/>
              <a:t>• </a:t>
            </a:r>
            <a:r>
              <a:rPr lang="fr-FR" sz="2000" dirty="0" smtClean="0"/>
              <a:t>déléguer </a:t>
            </a:r>
            <a:r>
              <a:rPr lang="fr-FR" sz="2000" dirty="0" smtClean="0"/>
              <a:t>des missions à ses collaborateurs ;</a:t>
            </a:r>
          </a:p>
          <a:p>
            <a:pPr>
              <a:buNone/>
            </a:pPr>
            <a:r>
              <a:rPr lang="fr-FR" sz="2000" dirty="0" smtClean="0"/>
              <a:t>      </a:t>
            </a:r>
            <a:r>
              <a:rPr lang="fr-FR" sz="2000" dirty="0" smtClean="0"/>
              <a:t>• </a:t>
            </a:r>
            <a:r>
              <a:rPr lang="fr-FR" sz="2000" dirty="0" smtClean="0"/>
              <a:t>maintenir </a:t>
            </a:r>
            <a:r>
              <a:rPr lang="fr-FR" sz="2000" dirty="0" smtClean="0"/>
              <a:t>la motivation de son équipe sans pouvoir nécessairement augmenter les salaires</a:t>
            </a:r>
          </a:p>
          <a:p>
            <a:endParaRPr lang="fr-F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 portrait d’un « Project Manager »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Rigueur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Communication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Ecoute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Compétence en informatique </a:t>
            </a:r>
            <a:r>
              <a:rPr lang="fr-FR" sz="2000" b="1" dirty="0" smtClean="0">
                <a:sym typeface="Wingdings" pitchFamily="2" charset="2"/>
              </a:rPr>
              <a:t></a:t>
            </a:r>
            <a:r>
              <a:rPr lang="fr-FR" sz="2000" b="1" dirty="0" smtClean="0"/>
              <a:t>CREDIBILITE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Caractère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Réactivité</a:t>
            </a:r>
            <a:endParaRPr lang="fr-FR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Le projet : définition </a:t>
            </a:r>
            <a:r>
              <a:rPr lang="fr-FR" sz="2000" b="1" dirty="0" smtClean="0"/>
              <a:t>générale </a:t>
            </a:r>
            <a:r>
              <a:rPr lang="fr-FR" sz="2000" b="1" dirty="0" smtClean="0"/>
              <a:t>et première </a:t>
            </a:r>
            <a:r>
              <a:rPr lang="fr-FR" sz="2000" b="1" dirty="0" smtClean="0"/>
              <a:t>approche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La gestion d’un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portrait d’un « Project Manager »</a:t>
            </a:r>
          </a:p>
          <a:p>
            <a:endParaRPr lang="fr-FR" sz="2000" b="1" dirty="0" smtClean="0"/>
          </a:p>
          <a:p>
            <a:r>
              <a:rPr lang="fr-FR" sz="2400" b="1" i="1" u="sng" dirty="0" smtClean="0">
                <a:solidFill>
                  <a:srgbClr val="7030A0"/>
                </a:solidFill>
              </a:rPr>
              <a:t>Présentation du logiciel «  à compléter » par Mr Khair-Eddine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D</a:t>
            </a:r>
            <a:r>
              <a:rPr lang="fr-FR" sz="2000" b="1" dirty="0" smtClean="0"/>
              <a:t>iscussion</a:t>
            </a:r>
          </a:p>
          <a:p>
            <a:endParaRPr lang="fr-FR" sz="2000" b="1" dirty="0" smtClean="0"/>
          </a:p>
          <a:p>
            <a:endParaRPr lang="fr-FR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Le projet : définition </a:t>
            </a:r>
            <a:r>
              <a:rPr lang="fr-FR" sz="2000" b="1" dirty="0" smtClean="0"/>
              <a:t>générale </a:t>
            </a:r>
            <a:r>
              <a:rPr lang="fr-FR" sz="2000" b="1" dirty="0" smtClean="0"/>
              <a:t>et première </a:t>
            </a:r>
            <a:r>
              <a:rPr lang="fr-FR" sz="2000" b="1" dirty="0" smtClean="0"/>
              <a:t>approche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La gestion d’un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portrait d’un « Project Manager »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Présentation du logiciel «  à compléter » par Mr Khair-Eddine</a:t>
            </a:r>
          </a:p>
          <a:p>
            <a:endParaRPr lang="fr-FR" sz="2000" u="sng" dirty="0" smtClean="0"/>
          </a:p>
          <a:p>
            <a:r>
              <a:rPr lang="fr-FR" sz="2400" b="1" i="1" u="sng" dirty="0" smtClean="0">
                <a:solidFill>
                  <a:srgbClr val="7030A0"/>
                </a:solidFill>
              </a:rPr>
              <a:t>D</a:t>
            </a:r>
            <a:r>
              <a:rPr lang="fr-FR" sz="2400" b="1" i="1" u="sng" dirty="0" smtClean="0">
                <a:solidFill>
                  <a:srgbClr val="7030A0"/>
                </a:solidFill>
              </a:rPr>
              <a:t>iscussion</a:t>
            </a:r>
          </a:p>
          <a:p>
            <a:endParaRPr lang="fr-FR" sz="2000" b="1" dirty="0" smtClean="0"/>
          </a:p>
          <a:p>
            <a:endParaRPr lang="fr-FR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u="sng" dirty="0" smtClean="0">
                <a:solidFill>
                  <a:srgbClr val="7030A0"/>
                </a:solidFill>
              </a:rPr>
              <a:t>Le projet : définition </a:t>
            </a:r>
            <a:r>
              <a:rPr lang="fr-FR" sz="2800" b="1" u="sng" dirty="0" smtClean="0">
                <a:solidFill>
                  <a:srgbClr val="7030A0"/>
                </a:solidFill>
              </a:rPr>
              <a:t>générale </a:t>
            </a:r>
            <a:r>
              <a:rPr lang="fr-FR" sz="2800" b="1" u="sng" dirty="0" smtClean="0">
                <a:solidFill>
                  <a:srgbClr val="7030A0"/>
                </a:solidFill>
              </a:rPr>
              <a:t>et première </a:t>
            </a:r>
            <a:r>
              <a:rPr lang="fr-FR" sz="2800" b="1" u="sng" dirty="0" smtClean="0">
                <a:solidFill>
                  <a:srgbClr val="7030A0"/>
                </a:solidFill>
              </a:rPr>
              <a:t>approche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La gestion d’un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portrait d’un « Project Manager »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Présentation du logiciel «  à compléter » par Mr Khair-Eddine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D</a:t>
            </a:r>
            <a:r>
              <a:rPr lang="fr-FR" sz="2000" b="1" dirty="0" smtClean="0"/>
              <a:t>iscussion</a:t>
            </a:r>
          </a:p>
          <a:p>
            <a:endParaRPr lang="fr-FR" sz="2000" b="1" dirty="0" smtClean="0"/>
          </a:p>
          <a:p>
            <a:endParaRPr lang="fr-FR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fr-FR" sz="3100" dirty="0" smtClean="0"/>
              <a:t>Le projet : définition générale et première </a:t>
            </a:r>
            <a:r>
              <a:rPr lang="fr-FR" sz="3100" dirty="0" smtClean="0"/>
              <a:t>approche</a:t>
            </a: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fr-FR" sz="2000" dirty="0" smtClean="0"/>
              <a:t>Au premier abord, un </a:t>
            </a:r>
            <a:r>
              <a:rPr lang="fr-FR" sz="2000" b="1" dirty="0" smtClean="0"/>
              <a:t>projet</a:t>
            </a:r>
            <a:r>
              <a:rPr lang="fr-FR" sz="2000" dirty="0" smtClean="0"/>
              <a:t> est une chose ou un ensemble de choses que l'on se propose de faire, une intention, une ébauche. </a:t>
            </a:r>
            <a:endParaRPr lang="fr-FR" sz="2000" dirty="0" smtClean="0"/>
          </a:p>
          <a:p>
            <a:endParaRPr lang="fr-FR" sz="2000" dirty="0" smtClean="0"/>
          </a:p>
          <a:p>
            <a:pPr marL="342900" lvl="1" indent="-342900">
              <a:buFont typeface="Wingdings 2"/>
              <a:buChar char=""/>
            </a:pPr>
            <a:r>
              <a:rPr lang="fr-FR" sz="2000" dirty="0" smtClean="0"/>
              <a:t>Un projet est un ensemble de tâches </a:t>
            </a:r>
            <a:r>
              <a:rPr lang="fr-FR" sz="2000" b="1" dirty="0" smtClean="0"/>
              <a:t>indissociables</a:t>
            </a:r>
            <a:r>
              <a:rPr lang="fr-FR" sz="2000" dirty="0" smtClean="0"/>
              <a:t> permettant de répondre à un </a:t>
            </a:r>
            <a:r>
              <a:rPr lang="fr-FR" sz="2000" b="1" dirty="0" smtClean="0"/>
              <a:t>besoin</a:t>
            </a:r>
            <a:r>
              <a:rPr lang="fr-FR" sz="2000" dirty="0" smtClean="0"/>
              <a:t> </a:t>
            </a:r>
            <a:r>
              <a:rPr lang="fr-FR" sz="2000" b="1" dirty="0" smtClean="0"/>
              <a:t>exprimé.</a:t>
            </a:r>
          </a:p>
          <a:p>
            <a:pPr marL="342900" lvl="1" indent="-342900">
              <a:buFont typeface="Wingdings 2"/>
              <a:buChar char=""/>
            </a:pPr>
            <a:endParaRPr lang="fr-FR" sz="2000" b="1" dirty="0" smtClean="0"/>
          </a:p>
          <a:p>
            <a:pPr marL="342900" lvl="1" indent="-342900">
              <a:buFont typeface="Wingdings 2"/>
              <a:buChar char=""/>
            </a:pPr>
            <a:r>
              <a:rPr lang="fr-FR" sz="2000" dirty="0" smtClean="0"/>
              <a:t>Il a une </a:t>
            </a:r>
            <a:r>
              <a:rPr lang="fr-FR" sz="2000" b="1" dirty="0" smtClean="0"/>
              <a:t>durée</a:t>
            </a:r>
            <a:r>
              <a:rPr lang="fr-FR" sz="2000" dirty="0" smtClean="0"/>
              <a:t> </a:t>
            </a:r>
            <a:r>
              <a:rPr lang="fr-FR" sz="2000" b="1" dirty="0" smtClean="0"/>
              <a:t>finie</a:t>
            </a:r>
            <a:r>
              <a:rPr lang="fr-FR" sz="2000" dirty="0" smtClean="0"/>
              <a:t>, caractérisée par une date de </a:t>
            </a:r>
            <a:r>
              <a:rPr lang="fr-FR" sz="2000" b="1" dirty="0" smtClean="0"/>
              <a:t>début</a:t>
            </a:r>
            <a:r>
              <a:rPr lang="fr-FR" sz="2000" dirty="0" smtClean="0"/>
              <a:t> et une date de </a:t>
            </a:r>
            <a:r>
              <a:rPr lang="fr-FR" sz="2000" b="1" dirty="0" smtClean="0"/>
              <a:t>fin</a:t>
            </a:r>
          </a:p>
          <a:p>
            <a:pPr marL="342900" lvl="1" indent="-342900">
              <a:buFont typeface="Wingdings 2"/>
              <a:buChar char=""/>
            </a:pPr>
            <a:endParaRPr lang="fr-FR" sz="2000" dirty="0" smtClean="0"/>
          </a:p>
          <a:p>
            <a:pPr marL="342900" lvl="1" indent="-342900">
              <a:buFont typeface="Wingdings 2"/>
              <a:buChar char=""/>
            </a:pPr>
            <a:r>
              <a:rPr lang="fr-FR" sz="2000" dirty="0" smtClean="0"/>
              <a:t>Il peut être </a:t>
            </a:r>
            <a:r>
              <a:rPr lang="fr-FR" sz="2000" dirty="0" smtClean="0"/>
              <a:t>multi technique, mono technique, </a:t>
            </a:r>
            <a:r>
              <a:rPr lang="fr-FR" sz="2000" b="1" dirty="0" smtClean="0"/>
              <a:t>collectif</a:t>
            </a:r>
            <a:r>
              <a:rPr lang="fr-FR" sz="2000" dirty="0" smtClean="0"/>
              <a:t> ou </a:t>
            </a:r>
            <a:r>
              <a:rPr lang="fr-FR" sz="2000" b="1" dirty="0" smtClean="0"/>
              <a:t>individuel</a:t>
            </a:r>
            <a:r>
              <a:rPr lang="fr-FR" sz="2000" dirty="0" smtClean="0"/>
              <a:t>.</a:t>
            </a:r>
            <a:endParaRPr lang="fr-FR" sz="2000" dirty="0" smtClean="0"/>
          </a:p>
          <a:p>
            <a:pPr marL="342900" lvl="1" indent="-342900">
              <a:buFont typeface="Wingdings 2"/>
              <a:buChar char=""/>
            </a:pPr>
            <a:endParaRPr lang="fr-FR" sz="2000" dirty="0" smtClean="0"/>
          </a:p>
          <a:p>
            <a:pPr marL="342900" lvl="1" indent="-342900">
              <a:buFont typeface="Wingdings 2"/>
              <a:buChar char=""/>
            </a:pPr>
            <a:r>
              <a:rPr lang="fr-FR" sz="2000" dirty="0" smtClean="0"/>
              <a:t>Nécessite bien évidemment des ressources </a:t>
            </a:r>
            <a:r>
              <a:rPr lang="fr-FR" sz="2000" b="1" dirty="0" smtClean="0"/>
              <a:t>humaines</a:t>
            </a:r>
            <a:r>
              <a:rPr lang="fr-FR" sz="2000" dirty="0" smtClean="0"/>
              <a:t> et </a:t>
            </a:r>
            <a:r>
              <a:rPr lang="fr-FR" sz="2000" b="1" dirty="0" smtClean="0"/>
              <a:t>matérielles</a:t>
            </a:r>
            <a:r>
              <a:rPr lang="fr-FR" sz="2000" dirty="0" smtClean="0"/>
              <a:t>.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Un </a:t>
            </a:r>
            <a:r>
              <a:rPr lang="fr-FR" sz="2000" b="1" dirty="0" smtClean="0"/>
              <a:t>projet</a:t>
            </a:r>
            <a:r>
              <a:rPr lang="fr-FR" sz="2000" dirty="0" smtClean="0"/>
              <a:t> est une chose ou un ensemble de choses que l'on se propose de faire en un </a:t>
            </a:r>
            <a:r>
              <a:rPr lang="fr-FR" sz="2000" b="1" dirty="0" smtClean="0"/>
              <a:t>temps</a:t>
            </a:r>
            <a:r>
              <a:rPr lang="fr-FR" sz="2000" dirty="0" smtClean="0"/>
              <a:t> donné, mettant en </a:t>
            </a:r>
            <a:r>
              <a:rPr lang="fr-FR" sz="2000" dirty="0" smtClean="0"/>
              <a:t>œuvre </a:t>
            </a:r>
            <a:r>
              <a:rPr lang="fr-FR" sz="2000" dirty="0" smtClean="0"/>
              <a:t>des </a:t>
            </a:r>
            <a:r>
              <a:rPr lang="fr-FR" sz="2000" b="1" dirty="0" smtClean="0"/>
              <a:t>ressources</a:t>
            </a:r>
            <a:r>
              <a:rPr lang="fr-FR" sz="2000" dirty="0" smtClean="0"/>
              <a:t> humaines et matérielles faisant l'objet d'une </a:t>
            </a:r>
            <a:r>
              <a:rPr lang="fr-FR" sz="2000" b="1" dirty="0" smtClean="0"/>
              <a:t>budgétisation</a:t>
            </a:r>
            <a:r>
              <a:rPr lang="fr-FR" sz="2000" dirty="0" smtClean="0"/>
              <a:t>, et aboutissant à un ensemble de </a:t>
            </a:r>
            <a:r>
              <a:rPr lang="fr-FR" sz="2000" b="1" dirty="0" smtClean="0"/>
              <a:t>livrables</a:t>
            </a:r>
            <a:r>
              <a:rPr lang="fr-FR" sz="2000" dirty="0" smtClean="0"/>
              <a:t>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projet : définition générale et première approche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Dans un projet il y a 3 axes principaux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2800" dirty="0" smtClean="0">
                <a:sym typeface="Wingdings" pitchFamily="2" charset="2"/>
              </a:rPr>
              <a:t> Le but de chaque société c’est de fournir une haute qualité avec le minimum du coût et de livrer le projet à temps.</a:t>
            </a:r>
            <a:endParaRPr lang="fr-FR" sz="2800" dirty="0" smtClean="0"/>
          </a:p>
          <a:p>
            <a:endParaRPr lang="fr-FR" dirty="0"/>
          </a:p>
        </p:txBody>
      </p:sp>
      <p:pic>
        <p:nvPicPr>
          <p:cNvPr id="11" name="Image 10" descr="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988840"/>
            <a:ext cx="3219996" cy="2647925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347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projet : définition générale et première approche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Topologie des projets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187626" y="2348880"/>
          <a:ext cx="7344815" cy="374441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68963"/>
                <a:gridCol w="1468963"/>
                <a:gridCol w="1468963"/>
                <a:gridCol w="1468963"/>
                <a:gridCol w="1468963"/>
              </a:tblGrid>
              <a:tr h="93610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 de personnes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Budget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Durée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Exemple</a:t>
                      </a:r>
                      <a:endParaRPr lang="fr-FR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 Projet</a:t>
                      </a:r>
                      <a:endParaRPr lang="fr-FR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&gt;50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&gt;10M$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Quelques années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Disney Land</a:t>
                      </a:r>
                      <a:endParaRPr lang="fr-FR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Petit Projet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1 à 49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Quelques M$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Quelques 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Réseaux locaux</a:t>
                      </a:r>
                      <a:endParaRPr lang="fr-FR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Projet</a:t>
                      </a:r>
                    </a:p>
                    <a:p>
                      <a:pPr algn="ctr"/>
                      <a:r>
                        <a:rPr lang="fr-FR" baseline="0" dirty="0" smtClean="0"/>
                        <a:t> « poussière »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ou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Quelques</a:t>
                      </a:r>
                      <a:r>
                        <a:rPr lang="fr-FR" baseline="0" dirty="0" smtClean="0"/>
                        <a:t> K$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Quelques semaines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Vos</a:t>
                      </a:r>
                      <a:r>
                        <a:rPr lang="fr-FR" baseline="0" dirty="0" smtClean="0"/>
                        <a:t> TP :p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rme libre 8"/>
          <p:cNvSpPr/>
          <p:nvPr/>
        </p:nvSpPr>
        <p:spPr>
          <a:xfrm>
            <a:off x="1463040" y="2487168"/>
            <a:ext cx="1133856" cy="475488"/>
          </a:xfrm>
          <a:custGeom>
            <a:avLst/>
            <a:gdLst>
              <a:gd name="connsiteX0" fmla="*/ 0 w 1133856"/>
              <a:gd name="connsiteY0" fmla="*/ 475488 h 475488"/>
              <a:gd name="connsiteX1" fmla="*/ 749808 w 1133856"/>
              <a:gd name="connsiteY1" fmla="*/ 73152 h 475488"/>
              <a:gd name="connsiteX2" fmla="*/ 1005840 w 1133856"/>
              <a:gd name="connsiteY2" fmla="*/ 36576 h 475488"/>
              <a:gd name="connsiteX3" fmla="*/ 1060704 w 1133856"/>
              <a:gd name="connsiteY3" fmla="*/ 18288 h 475488"/>
              <a:gd name="connsiteX4" fmla="*/ 1133856 w 1133856"/>
              <a:gd name="connsiteY4" fmla="*/ 54864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856" h="475488">
                <a:moveTo>
                  <a:pt x="0" y="475488"/>
                </a:moveTo>
                <a:cubicBezTo>
                  <a:pt x="291084" y="310896"/>
                  <a:pt x="582168" y="146304"/>
                  <a:pt x="749808" y="73152"/>
                </a:cubicBezTo>
                <a:cubicBezTo>
                  <a:pt x="917448" y="0"/>
                  <a:pt x="954024" y="45720"/>
                  <a:pt x="1005840" y="36576"/>
                </a:cubicBezTo>
                <a:cubicBezTo>
                  <a:pt x="1057656" y="27432"/>
                  <a:pt x="1039368" y="15240"/>
                  <a:pt x="1060704" y="18288"/>
                </a:cubicBezTo>
                <a:cubicBezTo>
                  <a:pt x="1082040" y="21336"/>
                  <a:pt x="1107948" y="38100"/>
                  <a:pt x="1133856" y="548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projet : définition générale et première approche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Les </a:t>
            </a:r>
            <a:r>
              <a:rPr lang="fr-FR" b="1" dirty="0" smtClean="0"/>
              <a:t>étapes </a:t>
            </a:r>
            <a:r>
              <a:rPr lang="fr-FR" b="1" dirty="0" smtClean="0"/>
              <a:t>d’un </a:t>
            </a:r>
            <a:r>
              <a:rPr lang="fr-FR" b="1" dirty="0" smtClean="0"/>
              <a:t>projet</a:t>
            </a:r>
          </a:p>
          <a:p>
            <a:endParaRPr lang="fr-FR" b="1" dirty="0" smtClean="0"/>
          </a:p>
          <a:p>
            <a:r>
              <a:rPr lang="fr-FR" sz="2000" dirty="0" smtClean="0"/>
              <a:t>Phase préparatoire : permet de prendre conscience du </a:t>
            </a:r>
            <a:r>
              <a:rPr lang="fr-FR" sz="2000" dirty="0" smtClean="0"/>
              <a:t>projet.</a:t>
            </a:r>
            <a:endParaRPr lang="fr-FR" sz="2000" dirty="0" smtClean="0"/>
          </a:p>
          <a:p>
            <a:r>
              <a:rPr lang="fr-FR" sz="2000" dirty="0" smtClean="0"/>
              <a:t>Phase </a:t>
            </a:r>
            <a:r>
              <a:rPr lang="fr-FR" sz="2000" dirty="0" smtClean="0"/>
              <a:t>de réalisation : phase opérationnelle de création de </a:t>
            </a:r>
            <a:r>
              <a:rPr lang="fr-FR" sz="2000" dirty="0" smtClean="0"/>
              <a:t>l'ouvrage.</a:t>
            </a:r>
          </a:p>
          <a:p>
            <a:r>
              <a:rPr lang="fr-FR" sz="2000" dirty="0" smtClean="0"/>
              <a:t>Phase de fin de </a:t>
            </a:r>
            <a:r>
              <a:rPr lang="fr-FR" sz="2000" dirty="0" smtClean="0"/>
              <a:t>projet </a:t>
            </a:r>
            <a:r>
              <a:rPr lang="fr-FR" sz="2000" dirty="0" smtClean="0"/>
              <a:t>: mise en production de l'ouvrage</a:t>
            </a:r>
            <a:r>
              <a:rPr lang="fr-FR" sz="2000" dirty="0" smtClean="0"/>
              <a:t>.</a:t>
            </a:r>
          </a:p>
          <a:p>
            <a:endParaRPr lang="fr-FR" sz="2000" dirty="0" smtClean="0"/>
          </a:p>
          <a:p>
            <a:pPr algn="ctr">
              <a:buNone/>
            </a:pPr>
            <a:endParaRPr lang="fr-FR" sz="2000" b="1" dirty="0" smtClean="0"/>
          </a:p>
          <a:p>
            <a:pPr algn="ctr">
              <a:buNone/>
            </a:pPr>
            <a:r>
              <a:rPr lang="fr-FR" sz="2000" b="1" dirty="0" smtClean="0"/>
              <a:t>3C</a:t>
            </a:r>
          </a:p>
          <a:p>
            <a:pPr algn="ctr">
              <a:buNone/>
            </a:pPr>
            <a:r>
              <a:rPr lang="fr-FR" sz="2000" b="1" dirty="0" smtClean="0"/>
              <a:t>Cadrer / Conduire / Conclure</a:t>
            </a:r>
            <a:endParaRPr lang="fr-FR" sz="2000" b="1" dirty="0" smtClean="0"/>
          </a:p>
          <a:p>
            <a:pPr algn="ctr">
              <a:buNone/>
            </a:pPr>
            <a:endParaRPr lang="fr-FR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Le projet : définition </a:t>
            </a:r>
            <a:r>
              <a:rPr lang="fr-FR" sz="2000" b="1" dirty="0" smtClean="0"/>
              <a:t>générale </a:t>
            </a:r>
            <a:r>
              <a:rPr lang="fr-FR" sz="2000" b="1" dirty="0" smtClean="0"/>
              <a:t>et première </a:t>
            </a:r>
            <a:r>
              <a:rPr lang="fr-FR" sz="2000" b="1" dirty="0" smtClean="0"/>
              <a:t>approche</a:t>
            </a:r>
          </a:p>
          <a:p>
            <a:endParaRPr lang="fr-FR" sz="2000" b="1" dirty="0" smtClean="0"/>
          </a:p>
          <a:p>
            <a:r>
              <a:rPr lang="fr-FR" sz="2800" b="1" i="1" u="sng" dirty="0" smtClean="0">
                <a:solidFill>
                  <a:srgbClr val="7030A0"/>
                </a:solidFill>
              </a:rPr>
              <a:t>Le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La gestion d’un Projet informatique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Le portrait d’un « Project Manager »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Présentation du logiciel «  à compléter » par Mr Khair-Eddine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D</a:t>
            </a:r>
            <a:r>
              <a:rPr lang="fr-FR" sz="2000" b="1" dirty="0" smtClean="0"/>
              <a:t>iscussion</a:t>
            </a:r>
          </a:p>
          <a:p>
            <a:endParaRPr lang="fr-FR" sz="2000" b="1" dirty="0" smtClean="0"/>
          </a:p>
          <a:p>
            <a:endParaRPr lang="fr-FR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 projet informatique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Un </a:t>
            </a:r>
            <a:r>
              <a:rPr lang="fr-FR" sz="2400" b="1" dirty="0" smtClean="0"/>
              <a:t>projet informatique</a:t>
            </a:r>
            <a:r>
              <a:rPr lang="fr-FR" sz="2400" dirty="0" smtClean="0"/>
              <a:t> est un projet dont les réalisations (livrables) se constituent d'outils, méthodes ou services informatiques.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Les projets informatiques sont généralement, par nature, </a:t>
            </a:r>
            <a:r>
              <a:rPr lang="fr-FR" sz="2400" b="1" dirty="0" smtClean="0"/>
              <a:t>complexes</a:t>
            </a:r>
            <a:r>
              <a:rPr lang="fr-FR" sz="2400" dirty="0" smtClean="0"/>
              <a:t>. Cette complexité s'explique notamment par la grande diversité des acteurs qu'ils font intervenir : techniciens, responsables métier, marketeurs, gestionnaires</a:t>
            </a:r>
            <a:r>
              <a:rPr lang="fr-FR" sz="2400" dirty="0" smtClean="0"/>
              <a:t>..</a:t>
            </a:r>
          </a:p>
          <a:p>
            <a:pPr>
              <a:buNone/>
            </a:pPr>
            <a:endParaRPr lang="fr-FR" sz="2000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 projet informatique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r>
              <a:rPr lang="fr-FR" dirty="0" smtClean="0"/>
              <a:t>Quelques statistiques:</a:t>
            </a:r>
          </a:p>
          <a:p>
            <a:pPr>
              <a:buNone/>
            </a:pPr>
            <a:endParaRPr lang="fr-FR" dirty="0" smtClean="0"/>
          </a:p>
          <a:p>
            <a:r>
              <a:rPr lang="fr-FR" sz="2000" dirty="0" smtClean="0"/>
              <a:t>2% des logiciels fonctionnent à la livraison</a:t>
            </a:r>
          </a:p>
          <a:p>
            <a:r>
              <a:rPr lang="fr-FR" sz="2000" dirty="0" smtClean="0"/>
              <a:t>3% de plus fonctionneront après quelques modifications mineures</a:t>
            </a:r>
          </a:p>
          <a:p>
            <a:r>
              <a:rPr lang="fr-FR" sz="2000" dirty="0" smtClean="0"/>
              <a:t>20% seront utilisés après des modifications majeurs</a:t>
            </a:r>
          </a:p>
          <a:p>
            <a:r>
              <a:rPr lang="fr-FR" sz="2000" dirty="0" smtClean="0"/>
              <a:t>45% ne seront jamais utilisés</a:t>
            </a:r>
          </a:p>
          <a:p>
            <a:r>
              <a:rPr lang="fr-FR" sz="2000" dirty="0" smtClean="0"/>
              <a:t>30% seront payés mais jamais </a:t>
            </a:r>
            <a:r>
              <a:rPr lang="fr-FR" sz="2000" dirty="0" smtClean="0"/>
              <a:t>livrés</a:t>
            </a:r>
          </a:p>
          <a:p>
            <a:endParaRPr lang="fr-FR" sz="2000" dirty="0" smtClean="0"/>
          </a:p>
          <a:p>
            <a:r>
              <a:rPr lang="fr-FR" sz="2000" dirty="0" smtClean="0"/>
              <a:t>En 2009: 24% des projets échouent en moyenne dans le monde ( Source: </a:t>
            </a:r>
            <a:r>
              <a:rPr lang="fr-FR" sz="2000" dirty="0" err="1" smtClean="0"/>
              <a:t>Standish</a:t>
            </a:r>
            <a:r>
              <a:rPr lang="fr-FR" sz="2000" dirty="0" smtClean="0"/>
              <a:t> Group ), en Tunisie c'est le double( Source non officielle </a:t>
            </a:r>
            <a:r>
              <a:rPr lang="fr-FR" sz="2000" dirty="0" smtClean="0"/>
              <a:t>:)</a:t>
            </a:r>
          </a:p>
          <a:p>
            <a:endParaRPr lang="fr-FR" sz="2000" dirty="0" smtClean="0"/>
          </a:p>
          <a:p>
            <a:r>
              <a:rPr lang="fr-FR" sz="2000" dirty="0" smtClean="0">
                <a:sym typeface="Wingdings" pitchFamily="2" charset="2"/>
              </a:rPr>
              <a:t> La cause c’est l’absence d’une bonne gestion du projet si elle existe bien sur .</a:t>
            </a:r>
          </a:p>
          <a:p>
            <a:endParaRPr lang="fr-FR" sz="2000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544</TotalTime>
  <Words>824</Words>
  <Application>Microsoft Office PowerPoint</Application>
  <PresentationFormat>Affichage à l'écran (4:3)</PresentationFormat>
  <Paragraphs>194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Promenade</vt:lpstr>
      <vt:lpstr>  Project Management</vt:lpstr>
      <vt:lpstr>Plan de l’atelier</vt:lpstr>
      <vt:lpstr>Le projet : définition générale et première approche  </vt:lpstr>
      <vt:lpstr>Le projet : définition générale et première approche</vt:lpstr>
      <vt:lpstr>Le projet : définition générale et première approche</vt:lpstr>
      <vt:lpstr>Le projet : définition générale et première approche</vt:lpstr>
      <vt:lpstr>Plan de l’atelier</vt:lpstr>
      <vt:lpstr>Le projet informatique </vt:lpstr>
      <vt:lpstr>Le projet informatique </vt:lpstr>
      <vt:lpstr>Plan de l’atelier</vt:lpstr>
      <vt:lpstr>La gestion d’un Projet informatique </vt:lpstr>
      <vt:lpstr>La gestion d’un Projet informatique </vt:lpstr>
      <vt:lpstr>Plan de l’atelier</vt:lpstr>
      <vt:lpstr>Le portrait d’un « Project Manager » </vt:lpstr>
      <vt:lpstr>Le portrait d’un « Project Manager » </vt:lpstr>
      <vt:lpstr>Plan de l’atelier</vt:lpstr>
      <vt:lpstr>Plan de l’atelier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haythem</dc:creator>
  <cp:lastModifiedBy>haythem</cp:lastModifiedBy>
  <cp:revision>56</cp:revision>
  <dcterms:created xsi:type="dcterms:W3CDTF">2010-11-06T08:17:24Z</dcterms:created>
  <dcterms:modified xsi:type="dcterms:W3CDTF">2010-11-07T18:19:32Z</dcterms:modified>
</cp:coreProperties>
</file>